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8"/>
  </p:notesMasterIdLst>
  <p:sldIdLst>
    <p:sldId id="256" r:id="rId6"/>
    <p:sldId id="346" r:id="rId7"/>
    <p:sldId id="322" r:id="rId8"/>
    <p:sldId id="344" r:id="rId9"/>
    <p:sldId id="335" r:id="rId10"/>
    <p:sldId id="330" r:id="rId11"/>
    <p:sldId id="371" r:id="rId12"/>
    <p:sldId id="351" r:id="rId13"/>
    <p:sldId id="353" r:id="rId14"/>
    <p:sldId id="323" r:id="rId15"/>
    <p:sldId id="361" r:id="rId16"/>
    <p:sldId id="366" r:id="rId17"/>
    <p:sldId id="350" r:id="rId18"/>
    <p:sldId id="354" r:id="rId19"/>
    <p:sldId id="355" r:id="rId20"/>
    <p:sldId id="356" r:id="rId21"/>
    <p:sldId id="357" r:id="rId22"/>
    <p:sldId id="369" r:id="rId23"/>
    <p:sldId id="358" r:id="rId24"/>
    <p:sldId id="359" r:id="rId25"/>
    <p:sldId id="360" r:id="rId26"/>
    <p:sldId id="370" r:id="rId27"/>
    <p:sldId id="363" r:id="rId28"/>
    <p:sldId id="331" r:id="rId29"/>
    <p:sldId id="373" r:id="rId30"/>
    <p:sldId id="343" r:id="rId31"/>
    <p:sldId id="372" r:id="rId32"/>
    <p:sldId id="329" r:id="rId33"/>
    <p:sldId id="342" r:id="rId34"/>
    <p:sldId id="339" r:id="rId35"/>
    <p:sldId id="270" r:id="rId36"/>
    <p:sldId id="36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6CBC49"/>
    <a:srgbClr val="ED7E22"/>
    <a:srgbClr val="FFFFFF"/>
    <a:srgbClr val="73B342"/>
    <a:srgbClr val="6DB03B"/>
    <a:srgbClr val="EE7D2D"/>
    <a:srgbClr val="6FBF4C"/>
    <a:srgbClr val="FCFCFC"/>
    <a:srgbClr val="EF7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6670" autoAdjust="0"/>
  </p:normalViewPr>
  <p:slideViewPr>
    <p:cSldViewPr snapToGrid="0">
      <p:cViewPr varScale="1">
        <p:scale>
          <a:sx n="85" d="100"/>
          <a:sy n="85" d="100"/>
        </p:scale>
        <p:origin x="1590" y="7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4442F-1860-4D5A-9491-A13CAC5CF547}"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2E87-5401-44B1-AE2B-2276FDB30175}" type="slidenum">
              <a:rPr lang="en-US" smtClean="0"/>
              <a:t>‹#›</a:t>
            </a:fld>
            <a:endParaRPr lang="en-US"/>
          </a:p>
        </p:txBody>
      </p:sp>
    </p:spTree>
    <p:extLst>
      <p:ext uri="{BB962C8B-B14F-4D97-AF65-F5344CB8AC3E}">
        <p14:creationId xmlns:p14="http://schemas.microsoft.com/office/powerpoint/2010/main" val="49479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B72E87-5401-44B1-AE2B-2276FDB30175}" type="slidenum">
              <a:rPr lang="en-US" smtClean="0"/>
              <a:t>1</a:t>
            </a:fld>
            <a:endParaRPr lang="en-US"/>
          </a:p>
        </p:txBody>
      </p:sp>
    </p:spTree>
    <p:extLst>
      <p:ext uri="{BB962C8B-B14F-4D97-AF65-F5344CB8AC3E}">
        <p14:creationId xmlns:p14="http://schemas.microsoft.com/office/powerpoint/2010/main" val="3457378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B72E87-5401-44B1-AE2B-2276FDB30175}" type="slidenum">
              <a:rPr lang="en-US" smtClean="0"/>
              <a:t>20</a:t>
            </a:fld>
            <a:endParaRPr lang="en-US"/>
          </a:p>
        </p:txBody>
      </p:sp>
    </p:spTree>
    <p:extLst>
      <p:ext uri="{BB962C8B-B14F-4D97-AF65-F5344CB8AC3E}">
        <p14:creationId xmlns:p14="http://schemas.microsoft.com/office/powerpoint/2010/main" val="3255791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43E77-797B-4BA9-A860-F2A5D656D1FB}" type="slidenum">
              <a:rPr lang="en-US" smtClean="0"/>
              <a:t>24</a:t>
            </a:fld>
            <a:endParaRPr lang="en-US"/>
          </a:p>
        </p:txBody>
      </p:sp>
    </p:spTree>
    <p:extLst>
      <p:ext uri="{BB962C8B-B14F-4D97-AF65-F5344CB8AC3E}">
        <p14:creationId xmlns:p14="http://schemas.microsoft.com/office/powerpoint/2010/main" val="1659275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43E77-797B-4BA9-A860-F2A5D656D1FB}" type="slidenum">
              <a:rPr lang="en-US" smtClean="0"/>
              <a:t>26</a:t>
            </a:fld>
            <a:endParaRPr lang="en-US"/>
          </a:p>
        </p:txBody>
      </p:sp>
    </p:spTree>
    <p:extLst>
      <p:ext uri="{BB962C8B-B14F-4D97-AF65-F5344CB8AC3E}">
        <p14:creationId xmlns:p14="http://schemas.microsoft.com/office/powerpoint/2010/main" val="3158664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B72E87-5401-44B1-AE2B-2276FDB30175}" type="slidenum">
              <a:rPr lang="en-US" smtClean="0"/>
              <a:t>27</a:t>
            </a:fld>
            <a:endParaRPr lang="en-US"/>
          </a:p>
        </p:txBody>
      </p:sp>
    </p:spTree>
    <p:extLst>
      <p:ext uri="{BB962C8B-B14F-4D97-AF65-F5344CB8AC3E}">
        <p14:creationId xmlns:p14="http://schemas.microsoft.com/office/powerpoint/2010/main" val="4128052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43E77-797B-4BA9-A860-F2A5D656D1FB}" type="slidenum">
              <a:rPr lang="en-US" smtClean="0"/>
              <a:t>28</a:t>
            </a:fld>
            <a:endParaRPr lang="en-US"/>
          </a:p>
        </p:txBody>
      </p:sp>
    </p:spTree>
    <p:extLst>
      <p:ext uri="{BB962C8B-B14F-4D97-AF65-F5344CB8AC3E}">
        <p14:creationId xmlns:p14="http://schemas.microsoft.com/office/powerpoint/2010/main" val="3132822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B72E87-5401-44B1-AE2B-2276FDB30175}" type="slidenum">
              <a:rPr lang="en-US" smtClean="0"/>
              <a:t>29</a:t>
            </a:fld>
            <a:endParaRPr lang="en-US"/>
          </a:p>
        </p:txBody>
      </p:sp>
    </p:spTree>
    <p:extLst>
      <p:ext uri="{BB962C8B-B14F-4D97-AF65-F5344CB8AC3E}">
        <p14:creationId xmlns:p14="http://schemas.microsoft.com/office/powerpoint/2010/main" val="772945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CF24D-BB4D-4C3A-B0FA-60B0E257F61D}" type="slidenum">
              <a:rPr lang="en-US" smtClean="0"/>
              <a:t>30</a:t>
            </a:fld>
            <a:endParaRPr lang="en-US"/>
          </a:p>
        </p:txBody>
      </p:sp>
    </p:spTree>
    <p:extLst>
      <p:ext uri="{BB962C8B-B14F-4D97-AF65-F5344CB8AC3E}">
        <p14:creationId xmlns:p14="http://schemas.microsoft.com/office/powerpoint/2010/main" val="838960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CF24D-BB4D-4C3A-B0FA-60B0E257F61D}" type="slidenum">
              <a:rPr lang="en-US" smtClean="0"/>
              <a:t>31</a:t>
            </a:fld>
            <a:endParaRPr lang="en-US"/>
          </a:p>
        </p:txBody>
      </p:sp>
    </p:spTree>
    <p:extLst>
      <p:ext uri="{BB962C8B-B14F-4D97-AF65-F5344CB8AC3E}">
        <p14:creationId xmlns:p14="http://schemas.microsoft.com/office/powerpoint/2010/main" val="4251713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CF24D-BB4D-4C3A-B0FA-60B0E257F61D}" type="slidenum">
              <a:rPr lang="en-US" smtClean="0"/>
              <a:t>32</a:t>
            </a:fld>
            <a:endParaRPr lang="en-US"/>
          </a:p>
        </p:txBody>
      </p:sp>
    </p:spTree>
    <p:extLst>
      <p:ext uri="{BB962C8B-B14F-4D97-AF65-F5344CB8AC3E}">
        <p14:creationId xmlns:p14="http://schemas.microsoft.com/office/powerpoint/2010/main" val="146674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CF24D-BB4D-4C3A-B0FA-60B0E257F61D}" type="slidenum">
              <a:rPr lang="en-US" smtClean="0"/>
              <a:t>2</a:t>
            </a:fld>
            <a:endParaRPr lang="en-US"/>
          </a:p>
        </p:txBody>
      </p:sp>
    </p:spTree>
    <p:extLst>
      <p:ext uri="{BB962C8B-B14F-4D97-AF65-F5344CB8AC3E}">
        <p14:creationId xmlns:p14="http://schemas.microsoft.com/office/powerpoint/2010/main" val="4128575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B72E87-5401-44B1-AE2B-2276FDB30175}" type="slidenum">
              <a:rPr lang="en-US" smtClean="0"/>
              <a:t>4</a:t>
            </a:fld>
            <a:endParaRPr lang="en-US"/>
          </a:p>
        </p:txBody>
      </p:sp>
    </p:spTree>
    <p:extLst>
      <p:ext uri="{BB962C8B-B14F-4D97-AF65-F5344CB8AC3E}">
        <p14:creationId xmlns:p14="http://schemas.microsoft.com/office/powerpoint/2010/main" val="3443706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43E77-797B-4BA9-A860-F2A5D656D1FB}" type="slidenum">
              <a:rPr lang="en-US" smtClean="0"/>
              <a:t>6</a:t>
            </a:fld>
            <a:endParaRPr lang="en-US"/>
          </a:p>
        </p:txBody>
      </p:sp>
    </p:spTree>
    <p:extLst>
      <p:ext uri="{BB962C8B-B14F-4D97-AF65-F5344CB8AC3E}">
        <p14:creationId xmlns:p14="http://schemas.microsoft.com/office/powerpoint/2010/main" val="1038178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B72E87-5401-44B1-AE2B-2276FDB30175}" type="slidenum">
              <a:rPr lang="en-US" smtClean="0"/>
              <a:t>7</a:t>
            </a:fld>
            <a:endParaRPr lang="en-US"/>
          </a:p>
        </p:txBody>
      </p:sp>
    </p:spTree>
    <p:extLst>
      <p:ext uri="{BB962C8B-B14F-4D97-AF65-F5344CB8AC3E}">
        <p14:creationId xmlns:p14="http://schemas.microsoft.com/office/powerpoint/2010/main" val="428633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CF24D-BB4D-4C3A-B0FA-60B0E257F61D}" type="slidenum">
              <a:rPr lang="en-US" smtClean="0"/>
              <a:t>10</a:t>
            </a:fld>
            <a:endParaRPr lang="en-US"/>
          </a:p>
        </p:txBody>
      </p:sp>
    </p:spTree>
    <p:extLst>
      <p:ext uri="{BB962C8B-B14F-4D97-AF65-F5344CB8AC3E}">
        <p14:creationId xmlns:p14="http://schemas.microsoft.com/office/powerpoint/2010/main" val="3050873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B72E87-5401-44B1-AE2B-2276FDB30175}" type="slidenum">
              <a:rPr lang="en-US" smtClean="0"/>
              <a:t>12</a:t>
            </a:fld>
            <a:endParaRPr lang="en-US"/>
          </a:p>
        </p:txBody>
      </p:sp>
    </p:spTree>
    <p:extLst>
      <p:ext uri="{BB962C8B-B14F-4D97-AF65-F5344CB8AC3E}">
        <p14:creationId xmlns:p14="http://schemas.microsoft.com/office/powerpoint/2010/main" val="2210407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B72E87-5401-44B1-AE2B-2276FDB30175}" type="slidenum">
              <a:rPr lang="en-US" smtClean="0"/>
              <a:t>15</a:t>
            </a:fld>
            <a:endParaRPr lang="en-US"/>
          </a:p>
        </p:txBody>
      </p:sp>
    </p:spTree>
    <p:extLst>
      <p:ext uri="{BB962C8B-B14F-4D97-AF65-F5344CB8AC3E}">
        <p14:creationId xmlns:p14="http://schemas.microsoft.com/office/powerpoint/2010/main" val="932186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B72E87-5401-44B1-AE2B-2276FDB30175}" type="slidenum">
              <a:rPr lang="en-US" smtClean="0"/>
              <a:t>19</a:t>
            </a:fld>
            <a:endParaRPr lang="en-US"/>
          </a:p>
        </p:txBody>
      </p:sp>
    </p:spTree>
    <p:extLst>
      <p:ext uri="{BB962C8B-B14F-4D97-AF65-F5344CB8AC3E}">
        <p14:creationId xmlns:p14="http://schemas.microsoft.com/office/powerpoint/2010/main" val="2917466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2534C8-5948-4D08-9116-C159142F2260}"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0921D-40E3-45BE-A32A-3FA5DB3BC965}" type="slidenum">
              <a:rPr lang="en-US" smtClean="0"/>
              <a:t>‹#›</a:t>
            </a:fld>
            <a:endParaRPr lang="en-US"/>
          </a:p>
        </p:txBody>
      </p:sp>
    </p:spTree>
    <p:extLst>
      <p:ext uri="{BB962C8B-B14F-4D97-AF65-F5344CB8AC3E}">
        <p14:creationId xmlns:p14="http://schemas.microsoft.com/office/powerpoint/2010/main" val="791888755"/>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534C8-5948-4D08-9116-C159142F2260}"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0921D-40E3-45BE-A32A-3FA5DB3BC965}" type="slidenum">
              <a:rPr lang="en-US" smtClean="0"/>
              <a:t>‹#›</a:t>
            </a:fld>
            <a:endParaRPr lang="en-US"/>
          </a:p>
        </p:txBody>
      </p:sp>
    </p:spTree>
    <p:extLst>
      <p:ext uri="{BB962C8B-B14F-4D97-AF65-F5344CB8AC3E}">
        <p14:creationId xmlns:p14="http://schemas.microsoft.com/office/powerpoint/2010/main" val="4168089282"/>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534C8-5948-4D08-9116-C159142F2260}"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0921D-40E3-45BE-A32A-3FA5DB3BC965}" type="slidenum">
              <a:rPr lang="en-US" smtClean="0"/>
              <a:t>‹#›</a:t>
            </a:fld>
            <a:endParaRPr lang="en-US"/>
          </a:p>
        </p:txBody>
      </p:sp>
    </p:spTree>
    <p:extLst>
      <p:ext uri="{BB962C8B-B14F-4D97-AF65-F5344CB8AC3E}">
        <p14:creationId xmlns:p14="http://schemas.microsoft.com/office/powerpoint/2010/main" val="483129063"/>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DA6FCF-66EB-4601-B215-A67B9A98B679}"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9B8AE-E73A-4107-B4C7-9DD7E43DE262}" type="slidenum">
              <a:rPr lang="en-US" smtClean="0"/>
              <a:t>‹#›</a:t>
            </a:fld>
            <a:endParaRPr lang="en-US"/>
          </a:p>
        </p:txBody>
      </p:sp>
    </p:spTree>
    <p:extLst>
      <p:ext uri="{BB962C8B-B14F-4D97-AF65-F5344CB8AC3E}">
        <p14:creationId xmlns:p14="http://schemas.microsoft.com/office/powerpoint/2010/main" val="2609679495"/>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DA6FCF-66EB-4601-B215-A67B9A98B679}"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9B8AE-E73A-4107-B4C7-9DD7E43DE262}" type="slidenum">
              <a:rPr lang="en-US" smtClean="0"/>
              <a:t>‹#›</a:t>
            </a:fld>
            <a:endParaRPr lang="en-US"/>
          </a:p>
        </p:txBody>
      </p:sp>
    </p:spTree>
    <p:extLst>
      <p:ext uri="{BB962C8B-B14F-4D97-AF65-F5344CB8AC3E}">
        <p14:creationId xmlns:p14="http://schemas.microsoft.com/office/powerpoint/2010/main" val="1248146896"/>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DA6FCF-66EB-4601-B215-A67B9A98B679}"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9B8AE-E73A-4107-B4C7-9DD7E43DE262}" type="slidenum">
              <a:rPr lang="en-US" smtClean="0"/>
              <a:t>‹#›</a:t>
            </a:fld>
            <a:endParaRPr lang="en-US"/>
          </a:p>
        </p:txBody>
      </p:sp>
    </p:spTree>
    <p:extLst>
      <p:ext uri="{BB962C8B-B14F-4D97-AF65-F5344CB8AC3E}">
        <p14:creationId xmlns:p14="http://schemas.microsoft.com/office/powerpoint/2010/main" val="2052527647"/>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DA6FCF-66EB-4601-B215-A67B9A98B679}"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9B8AE-E73A-4107-B4C7-9DD7E43DE262}" type="slidenum">
              <a:rPr lang="en-US" smtClean="0"/>
              <a:t>‹#›</a:t>
            </a:fld>
            <a:endParaRPr lang="en-US"/>
          </a:p>
        </p:txBody>
      </p:sp>
    </p:spTree>
    <p:extLst>
      <p:ext uri="{BB962C8B-B14F-4D97-AF65-F5344CB8AC3E}">
        <p14:creationId xmlns:p14="http://schemas.microsoft.com/office/powerpoint/2010/main" val="3191416369"/>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DA6FCF-66EB-4601-B215-A67B9A98B679}" type="datetimeFigureOut">
              <a:rPr lang="en-US" smtClean="0"/>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39B8AE-E73A-4107-B4C7-9DD7E43DE262}" type="slidenum">
              <a:rPr lang="en-US" smtClean="0"/>
              <a:t>‹#›</a:t>
            </a:fld>
            <a:endParaRPr lang="en-US"/>
          </a:p>
        </p:txBody>
      </p:sp>
    </p:spTree>
    <p:extLst>
      <p:ext uri="{BB962C8B-B14F-4D97-AF65-F5344CB8AC3E}">
        <p14:creationId xmlns:p14="http://schemas.microsoft.com/office/powerpoint/2010/main" val="64649816"/>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DA6FCF-66EB-4601-B215-A67B9A98B679}" type="datetimeFigureOut">
              <a:rPr lang="en-US" smtClean="0"/>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39B8AE-E73A-4107-B4C7-9DD7E43DE262}" type="slidenum">
              <a:rPr lang="en-US" smtClean="0"/>
              <a:t>‹#›</a:t>
            </a:fld>
            <a:endParaRPr lang="en-US"/>
          </a:p>
        </p:txBody>
      </p:sp>
    </p:spTree>
    <p:extLst>
      <p:ext uri="{BB962C8B-B14F-4D97-AF65-F5344CB8AC3E}">
        <p14:creationId xmlns:p14="http://schemas.microsoft.com/office/powerpoint/2010/main" val="684824903"/>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DA6FCF-66EB-4601-B215-A67B9A98B679}" type="datetimeFigureOut">
              <a:rPr lang="en-US" smtClean="0"/>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39B8AE-E73A-4107-B4C7-9DD7E43DE262}" type="slidenum">
              <a:rPr lang="en-US" smtClean="0"/>
              <a:t>‹#›</a:t>
            </a:fld>
            <a:endParaRPr lang="en-US"/>
          </a:p>
        </p:txBody>
      </p:sp>
    </p:spTree>
    <p:extLst>
      <p:ext uri="{BB962C8B-B14F-4D97-AF65-F5344CB8AC3E}">
        <p14:creationId xmlns:p14="http://schemas.microsoft.com/office/powerpoint/2010/main" val="861654245"/>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DA6FCF-66EB-4601-B215-A67B9A98B679}"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9B8AE-E73A-4107-B4C7-9DD7E43DE262}" type="slidenum">
              <a:rPr lang="en-US" smtClean="0"/>
              <a:t>‹#›</a:t>
            </a:fld>
            <a:endParaRPr lang="en-US"/>
          </a:p>
        </p:txBody>
      </p:sp>
    </p:spTree>
    <p:extLst>
      <p:ext uri="{BB962C8B-B14F-4D97-AF65-F5344CB8AC3E}">
        <p14:creationId xmlns:p14="http://schemas.microsoft.com/office/powerpoint/2010/main" val="2022459583"/>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534C8-5948-4D08-9116-C159142F2260}"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0921D-40E3-45BE-A32A-3FA5DB3BC965}" type="slidenum">
              <a:rPr lang="en-US" smtClean="0"/>
              <a:t>‹#›</a:t>
            </a:fld>
            <a:endParaRPr lang="en-US"/>
          </a:p>
        </p:txBody>
      </p:sp>
    </p:spTree>
    <p:extLst>
      <p:ext uri="{BB962C8B-B14F-4D97-AF65-F5344CB8AC3E}">
        <p14:creationId xmlns:p14="http://schemas.microsoft.com/office/powerpoint/2010/main" val="937033942"/>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DA6FCF-66EB-4601-B215-A67B9A98B679}"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9B8AE-E73A-4107-B4C7-9DD7E43DE262}" type="slidenum">
              <a:rPr lang="en-US" smtClean="0"/>
              <a:t>‹#›</a:t>
            </a:fld>
            <a:endParaRPr lang="en-US"/>
          </a:p>
        </p:txBody>
      </p:sp>
    </p:spTree>
    <p:extLst>
      <p:ext uri="{BB962C8B-B14F-4D97-AF65-F5344CB8AC3E}">
        <p14:creationId xmlns:p14="http://schemas.microsoft.com/office/powerpoint/2010/main" val="1117262521"/>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DA6FCF-66EB-4601-B215-A67B9A98B679}"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9B8AE-E73A-4107-B4C7-9DD7E43DE262}" type="slidenum">
              <a:rPr lang="en-US" smtClean="0"/>
              <a:t>‹#›</a:t>
            </a:fld>
            <a:endParaRPr lang="en-US"/>
          </a:p>
        </p:txBody>
      </p:sp>
    </p:spTree>
    <p:extLst>
      <p:ext uri="{BB962C8B-B14F-4D97-AF65-F5344CB8AC3E}">
        <p14:creationId xmlns:p14="http://schemas.microsoft.com/office/powerpoint/2010/main" val="3096263296"/>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DA6FCF-66EB-4601-B215-A67B9A98B679}"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9B8AE-E73A-4107-B4C7-9DD7E43DE262}" type="slidenum">
              <a:rPr lang="en-US" smtClean="0"/>
              <a:t>‹#›</a:t>
            </a:fld>
            <a:endParaRPr lang="en-US"/>
          </a:p>
        </p:txBody>
      </p:sp>
    </p:spTree>
    <p:extLst>
      <p:ext uri="{BB962C8B-B14F-4D97-AF65-F5344CB8AC3E}">
        <p14:creationId xmlns:p14="http://schemas.microsoft.com/office/powerpoint/2010/main" val="3189559734"/>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2534C8-5948-4D08-9116-C159142F2260}"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0921D-40E3-45BE-A32A-3FA5DB3BC965}" type="slidenum">
              <a:rPr lang="en-US" smtClean="0"/>
              <a:t>‹#›</a:t>
            </a:fld>
            <a:endParaRPr lang="en-US"/>
          </a:p>
        </p:txBody>
      </p:sp>
    </p:spTree>
    <p:extLst>
      <p:ext uri="{BB962C8B-B14F-4D97-AF65-F5344CB8AC3E}">
        <p14:creationId xmlns:p14="http://schemas.microsoft.com/office/powerpoint/2010/main" val="256164832"/>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2534C8-5948-4D08-9116-C159142F2260}"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0921D-40E3-45BE-A32A-3FA5DB3BC965}" type="slidenum">
              <a:rPr lang="en-US" smtClean="0"/>
              <a:t>‹#›</a:t>
            </a:fld>
            <a:endParaRPr lang="en-US"/>
          </a:p>
        </p:txBody>
      </p:sp>
    </p:spTree>
    <p:extLst>
      <p:ext uri="{BB962C8B-B14F-4D97-AF65-F5344CB8AC3E}">
        <p14:creationId xmlns:p14="http://schemas.microsoft.com/office/powerpoint/2010/main" val="3676382048"/>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2534C8-5948-4D08-9116-C159142F2260}" type="datetimeFigureOut">
              <a:rPr lang="en-US" smtClean="0"/>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0921D-40E3-45BE-A32A-3FA5DB3BC965}" type="slidenum">
              <a:rPr lang="en-US" smtClean="0"/>
              <a:t>‹#›</a:t>
            </a:fld>
            <a:endParaRPr lang="en-US"/>
          </a:p>
        </p:txBody>
      </p:sp>
    </p:spTree>
    <p:extLst>
      <p:ext uri="{BB962C8B-B14F-4D97-AF65-F5344CB8AC3E}">
        <p14:creationId xmlns:p14="http://schemas.microsoft.com/office/powerpoint/2010/main" val="3144815378"/>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2534C8-5948-4D08-9116-C159142F2260}" type="datetimeFigureOut">
              <a:rPr lang="en-US" smtClean="0"/>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0921D-40E3-45BE-A32A-3FA5DB3BC965}" type="slidenum">
              <a:rPr lang="en-US" smtClean="0"/>
              <a:t>‹#›</a:t>
            </a:fld>
            <a:endParaRPr lang="en-US"/>
          </a:p>
        </p:txBody>
      </p:sp>
    </p:spTree>
    <p:extLst>
      <p:ext uri="{BB962C8B-B14F-4D97-AF65-F5344CB8AC3E}">
        <p14:creationId xmlns:p14="http://schemas.microsoft.com/office/powerpoint/2010/main" val="4213443242"/>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534C8-5948-4D08-9116-C159142F2260}" type="datetimeFigureOut">
              <a:rPr lang="en-US" smtClean="0"/>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0921D-40E3-45BE-A32A-3FA5DB3BC965}" type="slidenum">
              <a:rPr lang="en-US" smtClean="0"/>
              <a:t>‹#›</a:t>
            </a:fld>
            <a:endParaRPr lang="en-US"/>
          </a:p>
        </p:txBody>
      </p:sp>
    </p:spTree>
    <p:extLst>
      <p:ext uri="{BB962C8B-B14F-4D97-AF65-F5344CB8AC3E}">
        <p14:creationId xmlns:p14="http://schemas.microsoft.com/office/powerpoint/2010/main" val="2831813130"/>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2534C8-5948-4D08-9116-C159142F2260}"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0921D-40E3-45BE-A32A-3FA5DB3BC965}" type="slidenum">
              <a:rPr lang="en-US" smtClean="0"/>
              <a:t>‹#›</a:t>
            </a:fld>
            <a:endParaRPr lang="en-US"/>
          </a:p>
        </p:txBody>
      </p:sp>
    </p:spTree>
    <p:extLst>
      <p:ext uri="{BB962C8B-B14F-4D97-AF65-F5344CB8AC3E}">
        <p14:creationId xmlns:p14="http://schemas.microsoft.com/office/powerpoint/2010/main" val="3556693938"/>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2534C8-5948-4D08-9116-C159142F2260}"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0921D-40E3-45BE-A32A-3FA5DB3BC965}" type="slidenum">
              <a:rPr lang="en-US" smtClean="0"/>
              <a:t>‹#›</a:t>
            </a:fld>
            <a:endParaRPr lang="en-US"/>
          </a:p>
        </p:txBody>
      </p:sp>
    </p:spTree>
    <p:extLst>
      <p:ext uri="{BB962C8B-B14F-4D97-AF65-F5344CB8AC3E}">
        <p14:creationId xmlns:p14="http://schemas.microsoft.com/office/powerpoint/2010/main" val="3500319310"/>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534C8-5948-4D08-9116-C159142F2260}" type="datetimeFigureOut">
              <a:rPr lang="en-US" smtClean="0"/>
              <a:t>2/9/2026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0921D-40E3-45BE-A32A-3FA5DB3BC965}" type="slidenum">
              <a:rPr lang="en-US" smtClean="0"/>
              <a:t>‹#›</a:t>
            </a:fld>
            <a:endParaRPr lang="en-US"/>
          </a:p>
        </p:txBody>
      </p:sp>
      <p:pic>
        <p:nvPicPr>
          <p:cNvPr id="8" name="Picture 7">
            <a:extLst>
              <a:ext uri="{FF2B5EF4-FFF2-40B4-BE49-F238E27FC236}">
                <a16:creationId xmlns:a16="http://schemas.microsoft.com/office/drawing/2014/main" id="{83ACB06E-B1A6-4C8A-891B-1E12FC9EF69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638800"/>
            <a:ext cx="12192000" cy="1219200"/>
          </a:xfrm>
          <a:prstGeom prst="rect">
            <a:avLst/>
          </a:prstGeom>
        </p:spPr>
      </p:pic>
    </p:spTree>
    <p:extLst>
      <p:ext uri="{BB962C8B-B14F-4D97-AF65-F5344CB8AC3E}">
        <p14:creationId xmlns:p14="http://schemas.microsoft.com/office/powerpoint/2010/main" val="1294265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A6FCF-66EB-4601-B215-A67B9A98B679}" type="datetimeFigureOut">
              <a:rPr lang="en-US" smtClean="0"/>
              <a:t>2/9/2026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9B8AE-E73A-4107-B4C7-9DD7E43DE262}" type="slidenum">
              <a:rPr lang="en-US" smtClean="0"/>
              <a:t>‹#›</a:t>
            </a:fld>
            <a:endParaRPr lang="en-US"/>
          </a:p>
        </p:txBody>
      </p:sp>
    </p:spTree>
    <p:extLst>
      <p:ext uri="{BB962C8B-B14F-4D97-AF65-F5344CB8AC3E}">
        <p14:creationId xmlns:p14="http://schemas.microsoft.com/office/powerpoint/2010/main" val="2395451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ollege-education.procon.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www.city-data.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college-education.procon.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city-data.com/housing/houses-Athens-Tennessee.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www.bankrate.com/calculators/savings/moving-cost-of-living-calculator.aspx"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http://www.city-data.com/" TargetMode="External"/><Relationship Id="rId3" Type="http://schemas.openxmlformats.org/officeDocument/2006/relationships/hyperlink" Target="http://www.myapartmentmap.com/affordable_housing/calculator/" TargetMode="External"/><Relationship Id="rId7" Type="http://schemas.openxmlformats.org/officeDocument/2006/relationships/hyperlink" Target="http://www.city-data.com/housing/houses-Athens-Tennessee.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www.realtor.com/mortgage/tools/rent-or-buy-calculator" TargetMode="External"/><Relationship Id="rId5" Type="http://schemas.openxmlformats.org/officeDocument/2006/relationships/hyperlink" Target="https://www.hud.gov/topics/rental_assistance" TargetMode="External"/><Relationship Id="rId4" Type="http://schemas.openxmlformats.org/officeDocument/2006/relationships/hyperlink" Target="http://firstapartmentguide.com/rent-calculator"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ensus.gov/topics/population/migration/surveys-programs.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www.smartaboutmoney.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realtor.com/mortgage/tools/rent-or-buy-calculato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01362" y="1623909"/>
            <a:ext cx="9736555" cy="3877985"/>
            <a:chOff x="3721473" y="1592378"/>
            <a:chExt cx="9736555" cy="3877985"/>
          </a:xfrm>
        </p:grpSpPr>
        <p:sp>
          <p:nvSpPr>
            <p:cNvPr id="7" name="TextBox 6"/>
            <p:cNvSpPr txBox="1"/>
            <p:nvPr/>
          </p:nvSpPr>
          <p:spPr>
            <a:xfrm>
              <a:off x="3721473" y="1592378"/>
              <a:ext cx="9736555" cy="3877985"/>
            </a:xfrm>
            <a:prstGeom prst="rect">
              <a:avLst/>
            </a:prstGeom>
            <a:noFill/>
          </p:spPr>
          <p:txBody>
            <a:bodyPr wrap="square" rtlCol="0">
              <a:spAutoFit/>
            </a:bodyPr>
            <a:lstStyle/>
            <a:p>
              <a:r>
                <a:rPr lang="en-US" sz="6600" b="1" dirty="0">
                  <a:solidFill>
                    <a:schemeClr val="accent2"/>
                  </a:solidFill>
                </a:rPr>
                <a:t>Keeping a Roof</a:t>
              </a:r>
              <a:br>
                <a:rPr lang="en-US" sz="6600" b="1" dirty="0">
                  <a:solidFill>
                    <a:schemeClr val="accent2"/>
                  </a:solidFill>
                </a:rPr>
              </a:br>
              <a:r>
                <a:rPr lang="en-US" sz="6600" b="1" dirty="0">
                  <a:solidFill>
                    <a:schemeClr val="accent2"/>
                  </a:solidFill>
                </a:rPr>
                <a:t>			</a:t>
              </a:r>
              <a:r>
                <a:rPr lang="en-US" sz="7200" b="1" dirty="0">
                  <a:solidFill>
                    <a:schemeClr val="accent2"/>
                  </a:solidFill>
                </a:rPr>
                <a:t>Over Your Head</a:t>
              </a:r>
              <a:endParaRPr lang="en-US" sz="7200" b="1" i="1" dirty="0">
                <a:solidFill>
                  <a:schemeClr val="accent2"/>
                </a:solidFill>
              </a:endParaRPr>
            </a:p>
            <a:p>
              <a:pPr algn="ctr"/>
              <a:br>
                <a:rPr lang="en-US" sz="5400" dirty="0">
                  <a:solidFill>
                    <a:schemeClr val="accent2"/>
                  </a:solidFill>
                </a:rPr>
              </a:br>
              <a:endParaRPr lang="en-US" sz="5400" dirty="0">
                <a:solidFill>
                  <a:schemeClr val="accent2"/>
                </a:solidFill>
              </a:endParaRPr>
            </a:p>
          </p:txBody>
        </p:sp>
        <p:cxnSp>
          <p:nvCxnSpPr>
            <p:cNvPr id="13" name="Straight Connector 12"/>
            <p:cNvCxnSpPr/>
            <p:nvPr/>
          </p:nvCxnSpPr>
          <p:spPr>
            <a:xfrm flipV="1">
              <a:off x="3721473" y="2726466"/>
              <a:ext cx="8898253" cy="13253"/>
            </a:xfrm>
            <a:prstGeom prst="line">
              <a:avLst/>
            </a:prstGeom>
            <a:ln w="38100"/>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634735821"/>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p:cNvSpPr txBox="1"/>
          <p:nvPr/>
        </p:nvSpPr>
        <p:spPr>
          <a:xfrm>
            <a:off x="5454868" y="1856424"/>
            <a:ext cx="6180084" cy="2677656"/>
          </a:xfrm>
          <a:prstGeom prst="rect">
            <a:avLst/>
          </a:prstGeom>
          <a:noFill/>
        </p:spPr>
        <p:txBody>
          <a:bodyPr wrap="square" rtlCol="0">
            <a:spAutoFit/>
          </a:bodyPr>
          <a:lstStyle/>
          <a:p>
            <a:pPr algn="ctr"/>
            <a:r>
              <a:rPr lang="en-US" sz="2400" dirty="0">
                <a:solidFill>
                  <a:schemeClr val="bg2">
                    <a:lumMod val="50000"/>
                  </a:schemeClr>
                </a:solidFill>
              </a:rPr>
              <a:t>Garage apartments, large apartment complexes with pools and workout rooms, trailers, duplexes and </a:t>
            </a:r>
          </a:p>
          <a:p>
            <a:pPr algn="ctr"/>
            <a:r>
              <a:rPr lang="en-US" sz="2400" dirty="0">
                <a:solidFill>
                  <a:schemeClr val="bg2">
                    <a:lumMod val="50000"/>
                  </a:schemeClr>
                </a:solidFill>
              </a:rPr>
              <a:t>single-family homes can all be choices in some areas that will be available to rent to keep a roof over</a:t>
            </a:r>
          </a:p>
          <a:p>
            <a:pPr algn="ctr"/>
            <a:r>
              <a:rPr lang="en-US" sz="2400" dirty="0">
                <a:solidFill>
                  <a:schemeClr val="bg2">
                    <a:lumMod val="50000"/>
                  </a:schemeClr>
                </a:solidFill>
              </a:rPr>
              <a:t>your head.</a:t>
            </a:r>
          </a:p>
        </p:txBody>
      </p:sp>
      <p:pic>
        <p:nvPicPr>
          <p:cNvPr id="4" name="Picture 3">
            <a:extLst>
              <a:ext uri="{FF2B5EF4-FFF2-40B4-BE49-F238E27FC236}">
                <a16:creationId xmlns:a16="http://schemas.microsoft.com/office/drawing/2014/main" id="{908943E7-53F4-0D7B-BFA0-8E643BD51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620" y="741401"/>
            <a:ext cx="4752517" cy="4337995"/>
          </a:xfrm>
          <a:prstGeom prst="rect">
            <a:avLst/>
          </a:prstGeom>
        </p:spPr>
      </p:pic>
    </p:spTree>
    <p:extLst>
      <p:ext uri="{BB962C8B-B14F-4D97-AF65-F5344CB8AC3E}">
        <p14:creationId xmlns:p14="http://schemas.microsoft.com/office/powerpoint/2010/main" val="4024709737"/>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ED7D31"/>
                </a:solidFill>
                <a:latin typeface="+mn-lt"/>
              </a:rPr>
              <a:t>Pros and Cons of Renting an </a:t>
            </a:r>
            <a:r>
              <a:rPr lang="en-US" sz="3600" b="1" u="sng" dirty="0">
                <a:solidFill>
                  <a:srgbClr val="ED7D31"/>
                </a:solidFill>
                <a:latin typeface="+mn-lt"/>
              </a:rPr>
              <a:t>Apartment</a:t>
            </a:r>
          </a:p>
        </p:txBody>
      </p:sp>
      <p:sp>
        <p:nvSpPr>
          <p:cNvPr id="3" name="Text Placeholder 2"/>
          <p:cNvSpPr>
            <a:spLocks noGrp="1"/>
          </p:cNvSpPr>
          <p:nvPr>
            <p:ph type="body" idx="1"/>
          </p:nvPr>
        </p:nvSpPr>
        <p:spPr/>
        <p:txBody>
          <a:bodyPr/>
          <a:lstStyle/>
          <a:p>
            <a:r>
              <a:rPr lang="en-US" dirty="0">
                <a:solidFill>
                  <a:schemeClr val="bg2">
                    <a:lumMod val="50000"/>
                  </a:schemeClr>
                </a:solidFill>
              </a:rPr>
              <a:t>Pros</a:t>
            </a:r>
          </a:p>
        </p:txBody>
      </p:sp>
      <p:sp>
        <p:nvSpPr>
          <p:cNvPr id="4" name="Content Placeholder 3"/>
          <p:cNvSpPr>
            <a:spLocks noGrp="1"/>
          </p:cNvSpPr>
          <p:nvPr>
            <p:ph sz="half" idx="2"/>
          </p:nvPr>
        </p:nvSpPr>
        <p:spPr/>
        <p:txBody>
          <a:bodyPr>
            <a:normAutofit/>
          </a:bodyPr>
          <a:lstStyle/>
          <a:p>
            <a:r>
              <a:rPr lang="en-US" sz="2400" dirty="0">
                <a:solidFill>
                  <a:schemeClr val="bg2">
                    <a:lumMod val="50000"/>
                  </a:schemeClr>
                </a:solidFill>
              </a:rPr>
              <a:t>Secure and private entry to the building</a:t>
            </a:r>
          </a:p>
          <a:p>
            <a:r>
              <a:rPr lang="en-US" sz="2400" dirty="0">
                <a:solidFill>
                  <a:schemeClr val="bg2">
                    <a:lumMod val="50000"/>
                  </a:schemeClr>
                </a:solidFill>
              </a:rPr>
              <a:t>Greater chance of responsive landlord or property manager</a:t>
            </a:r>
          </a:p>
          <a:p>
            <a:r>
              <a:rPr lang="en-US" sz="2400" dirty="0">
                <a:solidFill>
                  <a:schemeClr val="bg2">
                    <a:lumMod val="50000"/>
                  </a:schemeClr>
                </a:solidFill>
              </a:rPr>
              <a:t>May have pool or workout area</a:t>
            </a:r>
          </a:p>
        </p:txBody>
      </p:sp>
      <p:sp>
        <p:nvSpPr>
          <p:cNvPr id="5" name="Text Placeholder 4"/>
          <p:cNvSpPr>
            <a:spLocks noGrp="1"/>
          </p:cNvSpPr>
          <p:nvPr>
            <p:ph type="body" sz="quarter" idx="3"/>
          </p:nvPr>
        </p:nvSpPr>
        <p:spPr>
          <a:xfrm>
            <a:off x="6172200" y="1677058"/>
            <a:ext cx="5183188" cy="823912"/>
          </a:xfrm>
        </p:spPr>
        <p:txBody>
          <a:bodyPr/>
          <a:lstStyle/>
          <a:p>
            <a:r>
              <a:rPr lang="en-US" dirty="0">
                <a:solidFill>
                  <a:schemeClr val="bg2">
                    <a:lumMod val="50000"/>
                  </a:schemeClr>
                </a:solidFill>
              </a:rPr>
              <a:t>Cons</a:t>
            </a:r>
          </a:p>
        </p:txBody>
      </p:sp>
      <p:sp>
        <p:nvSpPr>
          <p:cNvPr id="6" name="Content Placeholder 5"/>
          <p:cNvSpPr>
            <a:spLocks noGrp="1"/>
          </p:cNvSpPr>
          <p:nvPr>
            <p:ph sz="quarter" idx="4"/>
          </p:nvPr>
        </p:nvSpPr>
        <p:spPr>
          <a:xfrm>
            <a:off x="6146799" y="2505075"/>
            <a:ext cx="5183188" cy="3684588"/>
          </a:xfrm>
        </p:spPr>
        <p:txBody>
          <a:bodyPr>
            <a:normAutofit/>
          </a:bodyPr>
          <a:lstStyle/>
          <a:p>
            <a:r>
              <a:rPr lang="en-US" sz="2400" dirty="0">
                <a:solidFill>
                  <a:schemeClr val="bg2">
                    <a:lumMod val="50000"/>
                  </a:schemeClr>
                </a:solidFill>
              </a:rPr>
              <a:t>Shared space with all other residents—laundry rooms, etc.</a:t>
            </a:r>
          </a:p>
          <a:p>
            <a:r>
              <a:rPr lang="en-US" sz="2400" dirty="0">
                <a:solidFill>
                  <a:schemeClr val="bg2">
                    <a:lumMod val="50000"/>
                  </a:schemeClr>
                </a:solidFill>
              </a:rPr>
              <a:t>May have noise issues</a:t>
            </a:r>
          </a:p>
          <a:p>
            <a:r>
              <a:rPr lang="en-US" sz="2400" dirty="0">
                <a:solidFill>
                  <a:schemeClr val="bg2">
                    <a:lumMod val="50000"/>
                  </a:schemeClr>
                </a:solidFill>
              </a:rPr>
              <a:t>Pets may not be allowed</a:t>
            </a:r>
          </a:p>
        </p:txBody>
      </p:sp>
    </p:spTree>
    <p:extLst>
      <p:ext uri="{BB962C8B-B14F-4D97-AF65-F5344CB8AC3E}">
        <p14:creationId xmlns:p14="http://schemas.microsoft.com/office/powerpoint/2010/main" val="2907182832"/>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ED7D31"/>
                </a:solidFill>
                <a:latin typeface="+mn-lt"/>
              </a:rPr>
              <a:t>Pros and Cons of Renting a </a:t>
            </a:r>
            <a:r>
              <a:rPr lang="en-US" sz="3600" b="1" u="sng" dirty="0">
                <a:solidFill>
                  <a:srgbClr val="ED7D31"/>
                </a:solidFill>
                <a:latin typeface="+mn-lt"/>
              </a:rPr>
              <a:t>House</a:t>
            </a:r>
          </a:p>
        </p:txBody>
      </p:sp>
      <p:sp>
        <p:nvSpPr>
          <p:cNvPr id="3" name="Text Placeholder 2"/>
          <p:cNvSpPr>
            <a:spLocks noGrp="1"/>
          </p:cNvSpPr>
          <p:nvPr>
            <p:ph type="body" idx="1"/>
          </p:nvPr>
        </p:nvSpPr>
        <p:spPr>
          <a:xfrm>
            <a:off x="836612" y="1389501"/>
            <a:ext cx="5157787" cy="823912"/>
          </a:xfrm>
        </p:spPr>
        <p:txBody>
          <a:bodyPr/>
          <a:lstStyle/>
          <a:p>
            <a:r>
              <a:rPr lang="en-US" dirty="0">
                <a:solidFill>
                  <a:schemeClr val="bg2">
                    <a:lumMod val="50000"/>
                  </a:schemeClr>
                </a:solidFill>
              </a:rPr>
              <a:t>Pros</a:t>
            </a:r>
          </a:p>
        </p:txBody>
      </p:sp>
      <p:sp>
        <p:nvSpPr>
          <p:cNvPr id="4" name="Content Placeholder 3"/>
          <p:cNvSpPr>
            <a:spLocks noGrp="1"/>
          </p:cNvSpPr>
          <p:nvPr>
            <p:ph sz="half" idx="2"/>
          </p:nvPr>
        </p:nvSpPr>
        <p:spPr>
          <a:xfrm>
            <a:off x="836611" y="2213413"/>
            <a:ext cx="5157787" cy="3684588"/>
          </a:xfrm>
        </p:spPr>
        <p:txBody>
          <a:bodyPr>
            <a:normAutofit/>
          </a:bodyPr>
          <a:lstStyle/>
          <a:p>
            <a:r>
              <a:rPr lang="en-US" sz="2400" dirty="0">
                <a:solidFill>
                  <a:schemeClr val="bg2">
                    <a:lumMod val="50000"/>
                  </a:schemeClr>
                </a:solidFill>
              </a:rPr>
              <a:t>Typically, more room than an apartment</a:t>
            </a:r>
          </a:p>
          <a:p>
            <a:r>
              <a:rPr lang="en-US" sz="2400" dirty="0">
                <a:solidFill>
                  <a:schemeClr val="bg2">
                    <a:lumMod val="50000"/>
                  </a:schemeClr>
                </a:solidFill>
              </a:rPr>
              <a:t>May be able to share with several roommates and reduce expenses</a:t>
            </a:r>
          </a:p>
          <a:p>
            <a:r>
              <a:rPr lang="en-US" sz="2400" dirty="0">
                <a:solidFill>
                  <a:schemeClr val="bg2">
                    <a:lumMod val="50000"/>
                  </a:schemeClr>
                </a:solidFill>
              </a:rPr>
              <a:t>Better possibility that pets will be allowed</a:t>
            </a:r>
          </a:p>
          <a:p>
            <a:r>
              <a:rPr lang="en-US" sz="2400" dirty="0">
                <a:solidFill>
                  <a:schemeClr val="bg2">
                    <a:lumMod val="50000"/>
                  </a:schemeClr>
                </a:solidFill>
              </a:rPr>
              <a:t>More likely to have private washer and dryer</a:t>
            </a:r>
          </a:p>
        </p:txBody>
      </p:sp>
      <p:sp>
        <p:nvSpPr>
          <p:cNvPr id="5" name="Text Placeholder 4"/>
          <p:cNvSpPr>
            <a:spLocks noGrp="1"/>
          </p:cNvSpPr>
          <p:nvPr>
            <p:ph type="body" sz="quarter" idx="3"/>
          </p:nvPr>
        </p:nvSpPr>
        <p:spPr>
          <a:xfrm>
            <a:off x="6096000" y="1389501"/>
            <a:ext cx="5183188" cy="823912"/>
          </a:xfrm>
        </p:spPr>
        <p:txBody>
          <a:bodyPr/>
          <a:lstStyle/>
          <a:p>
            <a:r>
              <a:rPr lang="en-US" dirty="0">
                <a:solidFill>
                  <a:schemeClr val="bg2">
                    <a:lumMod val="50000"/>
                  </a:schemeClr>
                </a:solidFill>
              </a:rPr>
              <a:t>Cons</a:t>
            </a:r>
          </a:p>
        </p:txBody>
      </p:sp>
      <p:sp>
        <p:nvSpPr>
          <p:cNvPr id="6" name="Content Placeholder 5"/>
          <p:cNvSpPr>
            <a:spLocks noGrp="1"/>
          </p:cNvSpPr>
          <p:nvPr>
            <p:ph sz="quarter" idx="4"/>
          </p:nvPr>
        </p:nvSpPr>
        <p:spPr>
          <a:xfrm>
            <a:off x="6172200" y="2213413"/>
            <a:ext cx="5183188" cy="3684588"/>
          </a:xfrm>
        </p:spPr>
        <p:txBody>
          <a:bodyPr>
            <a:normAutofit/>
          </a:bodyPr>
          <a:lstStyle/>
          <a:p>
            <a:r>
              <a:rPr lang="en-US" sz="2400" dirty="0">
                <a:solidFill>
                  <a:schemeClr val="bg2">
                    <a:lumMod val="50000"/>
                  </a:schemeClr>
                </a:solidFill>
              </a:rPr>
              <a:t>May not be as safe or secure as an apartment, depending upon location and type of structure</a:t>
            </a:r>
          </a:p>
          <a:p>
            <a:r>
              <a:rPr lang="en-US" sz="2400" dirty="0">
                <a:solidFill>
                  <a:schemeClr val="bg2">
                    <a:lumMod val="50000"/>
                  </a:schemeClr>
                </a:solidFill>
              </a:rPr>
              <a:t>May require more maintenance </a:t>
            </a:r>
          </a:p>
          <a:p>
            <a:r>
              <a:rPr lang="en-US" sz="2400" dirty="0">
                <a:solidFill>
                  <a:schemeClr val="bg2">
                    <a:lumMod val="50000"/>
                  </a:schemeClr>
                </a:solidFill>
              </a:rPr>
              <a:t>The nicer the house and the less roommates you have, the more it will cost</a:t>
            </a:r>
          </a:p>
          <a:p>
            <a:pPr marL="0" indent="0">
              <a:buNone/>
            </a:pPr>
            <a:endParaRPr lang="en-US" sz="2400" dirty="0">
              <a:solidFill>
                <a:schemeClr val="bg2">
                  <a:lumMod val="50000"/>
                </a:schemeClr>
              </a:solidFill>
            </a:endParaRPr>
          </a:p>
          <a:p>
            <a:endParaRPr lang="en-US" sz="2400" dirty="0">
              <a:solidFill>
                <a:schemeClr val="bg2">
                  <a:lumMod val="50000"/>
                </a:schemeClr>
              </a:solidFill>
            </a:endParaRPr>
          </a:p>
        </p:txBody>
      </p:sp>
    </p:spTree>
    <p:extLst>
      <p:ext uri="{BB962C8B-B14F-4D97-AF65-F5344CB8AC3E}">
        <p14:creationId xmlns:p14="http://schemas.microsoft.com/office/powerpoint/2010/main" val="37173168"/>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90159"/>
            <a:ext cx="10515600" cy="1325563"/>
          </a:xfrm>
        </p:spPr>
        <p:txBody>
          <a:bodyPr>
            <a:normAutofit/>
          </a:bodyPr>
          <a:lstStyle/>
          <a:p>
            <a:r>
              <a:rPr lang="en-US" sz="3600" b="1" dirty="0">
                <a:solidFill>
                  <a:srgbClr val="ED7D31"/>
                </a:solidFill>
                <a:latin typeface="+mn-lt"/>
              </a:rPr>
              <a:t>Choosing Your Home</a:t>
            </a:r>
          </a:p>
        </p:txBody>
      </p:sp>
      <p:sp>
        <p:nvSpPr>
          <p:cNvPr id="6" name="Content Placeholder 5"/>
          <p:cNvSpPr>
            <a:spLocks noGrp="1"/>
          </p:cNvSpPr>
          <p:nvPr>
            <p:ph idx="1"/>
          </p:nvPr>
        </p:nvSpPr>
        <p:spPr>
          <a:xfrm>
            <a:off x="838200" y="1415722"/>
            <a:ext cx="10515600" cy="4351338"/>
          </a:xfrm>
        </p:spPr>
        <p:txBody>
          <a:bodyPr>
            <a:normAutofit lnSpcReduction="10000"/>
          </a:bodyPr>
          <a:lstStyle/>
          <a:p>
            <a:pPr marL="0" indent="0">
              <a:buNone/>
            </a:pPr>
            <a:r>
              <a:rPr lang="en-US" sz="2600" dirty="0">
                <a:solidFill>
                  <a:schemeClr val="bg2">
                    <a:lumMod val="50000"/>
                  </a:schemeClr>
                </a:solidFill>
              </a:rPr>
              <a:t>We are going to focus on renting for the rest of this lesson. Your choices in housing options to rent can vary depending upon where you live. What type of housing you can afford and what type of living environment you desire all come into play when selecting your home.</a:t>
            </a:r>
          </a:p>
          <a:p>
            <a:pPr marL="0" indent="0">
              <a:buNone/>
            </a:pPr>
            <a:r>
              <a:rPr lang="en-US" sz="2600" b="1" dirty="0">
                <a:solidFill>
                  <a:schemeClr val="bg2">
                    <a:lumMod val="50000"/>
                  </a:schemeClr>
                </a:solidFill>
              </a:rPr>
              <a:t>Other things to consider:</a:t>
            </a:r>
          </a:p>
          <a:p>
            <a:pPr marL="0" indent="0">
              <a:buNone/>
            </a:pPr>
            <a:r>
              <a:rPr lang="en-US" sz="2600" dirty="0">
                <a:solidFill>
                  <a:schemeClr val="bg2">
                    <a:lumMod val="50000"/>
                  </a:schemeClr>
                </a:solidFill>
              </a:rPr>
              <a:t>	Location—close to your job, things to do</a:t>
            </a:r>
          </a:p>
          <a:p>
            <a:pPr marL="0" indent="0">
              <a:buNone/>
            </a:pPr>
            <a:r>
              <a:rPr lang="en-US" sz="2600" dirty="0">
                <a:solidFill>
                  <a:schemeClr val="bg2">
                    <a:lumMod val="50000"/>
                  </a:schemeClr>
                </a:solidFill>
              </a:rPr>
              <a:t>	Safety of the neighborhood</a:t>
            </a:r>
          </a:p>
          <a:p>
            <a:pPr marL="0" indent="0">
              <a:buNone/>
            </a:pPr>
            <a:r>
              <a:rPr lang="en-US" sz="2600" dirty="0">
                <a:solidFill>
                  <a:schemeClr val="bg2">
                    <a:lumMod val="50000"/>
                  </a:schemeClr>
                </a:solidFill>
              </a:rPr>
              <a:t>	Your space needs (# bedrooms/bathrooms)</a:t>
            </a:r>
          </a:p>
          <a:p>
            <a:pPr marL="0" indent="0">
              <a:buNone/>
            </a:pPr>
            <a:r>
              <a:rPr lang="en-US" sz="2600" dirty="0">
                <a:solidFill>
                  <a:schemeClr val="bg2">
                    <a:lumMod val="50000"/>
                  </a:schemeClr>
                </a:solidFill>
              </a:rPr>
              <a:t>	Will you have roommates or family members?</a:t>
            </a:r>
          </a:p>
          <a:p>
            <a:pPr marL="0" indent="0">
              <a:buNone/>
            </a:pPr>
            <a:r>
              <a:rPr lang="en-US" sz="2600" dirty="0">
                <a:solidFill>
                  <a:schemeClr val="bg2">
                    <a:lumMod val="50000"/>
                  </a:schemeClr>
                </a:solidFill>
              </a:rPr>
              <a:t>	Do you have pets? Will they need a yard?</a:t>
            </a:r>
          </a:p>
          <a:p>
            <a:pPr marL="0" indent="0">
              <a:buNone/>
            </a:pPr>
            <a:endParaRPr lang="en-US" dirty="0"/>
          </a:p>
        </p:txBody>
      </p:sp>
    </p:spTree>
    <p:extLst>
      <p:ext uri="{BB962C8B-B14F-4D97-AF65-F5344CB8AC3E}">
        <p14:creationId xmlns:p14="http://schemas.microsoft.com/office/powerpoint/2010/main" val="1595911820"/>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9"/>
            <a:ext cx="10515600" cy="1325563"/>
          </a:xfrm>
        </p:spPr>
        <p:txBody>
          <a:bodyPr>
            <a:normAutofit/>
          </a:bodyPr>
          <a:lstStyle/>
          <a:p>
            <a:r>
              <a:rPr lang="en-US" sz="3600" b="1" dirty="0">
                <a:solidFill>
                  <a:srgbClr val="ED7D31"/>
                </a:solidFill>
                <a:latin typeface="+mn-lt"/>
              </a:rPr>
              <a:t>Costs of Keeping a Roof over Your Head</a:t>
            </a:r>
          </a:p>
        </p:txBody>
      </p:sp>
      <p:sp>
        <p:nvSpPr>
          <p:cNvPr id="3" name="Content Placeholder 2"/>
          <p:cNvSpPr>
            <a:spLocks noGrp="1"/>
          </p:cNvSpPr>
          <p:nvPr>
            <p:ph idx="1"/>
          </p:nvPr>
        </p:nvSpPr>
        <p:spPr>
          <a:xfrm>
            <a:off x="838200" y="1415722"/>
            <a:ext cx="10515600" cy="4351338"/>
          </a:xfrm>
        </p:spPr>
        <p:txBody>
          <a:bodyPr>
            <a:normAutofit/>
          </a:bodyPr>
          <a:lstStyle/>
          <a:p>
            <a:pPr marL="0" indent="0">
              <a:buNone/>
            </a:pPr>
            <a:r>
              <a:rPr lang="en-US" sz="2400" dirty="0">
                <a:solidFill>
                  <a:schemeClr val="bg2">
                    <a:lumMod val="50000"/>
                  </a:schemeClr>
                </a:solidFill>
              </a:rPr>
              <a:t>According to </a:t>
            </a:r>
            <a:r>
              <a:rPr lang="en-US" sz="2400" dirty="0" err="1">
                <a:solidFill>
                  <a:schemeClr val="bg2">
                    <a:lumMod val="50000"/>
                  </a:schemeClr>
                </a:solidFill>
              </a:rPr>
              <a:t>ZillowRentals</a:t>
            </a:r>
            <a:r>
              <a:rPr lang="en-US" sz="2400" dirty="0">
                <a:solidFill>
                  <a:schemeClr val="bg2">
                    <a:lumMod val="50000"/>
                  </a:schemeClr>
                </a:solidFill>
              </a:rPr>
              <a:t>, in January 2026, the average monthly rent for a 2-bedroom apartment in the USA was </a:t>
            </a:r>
            <a:r>
              <a:rPr lang="en-US" sz="2400" b="1" dirty="0">
                <a:solidFill>
                  <a:schemeClr val="bg2">
                    <a:lumMod val="50000"/>
                  </a:schemeClr>
                </a:solidFill>
              </a:rPr>
              <a:t>$1,472</a:t>
            </a:r>
            <a:r>
              <a:rPr lang="en-US" sz="2400" dirty="0">
                <a:solidFill>
                  <a:schemeClr val="bg2">
                    <a:lumMod val="50000"/>
                  </a:schemeClr>
                </a:solidFill>
              </a:rPr>
              <a:t>. </a:t>
            </a:r>
            <a:r>
              <a:rPr lang="en-US" sz="2400" dirty="0">
                <a:solidFill>
                  <a:schemeClr val="bg2">
                    <a:lumMod val="50000"/>
                  </a:schemeClr>
                </a:solidFill>
                <a:cs typeface="Narkisim" panose="020E0502050101010101" pitchFamily="34" charset="-79"/>
              </a:rPr>
              <a:t>In Tennessee, the average cost was </a:t>
            </a:r>
            <a:r>
              <a:rPr lang="en-US" sz="2400" b="1" dirty="0">
                <a:solidFill>
                  <a:schemeClr val="bg2">
                    <a:lumMod val="50000"/>
                  </a:schemeClr>
                </a:solidFill>
                <a:cs typeface="Narkisim" panose="020E0502050101010101" pitchFamily="34" charset="-79"/>
              </a:rPr>
              <a:t>$1,513</a:t>
            </a:r>
            <a:r>
              <a:rPr lang="en-US" sz="2400" dirty="0">
                <a:solidFill>
                  <a:schemeClr val="bg2">
                    <a:lumMod val="50000"/>
                  </a:schemeClr>
                </a:solidFill>
                <a:cs typeface="Narkisim" panose="020E0502050101010101" pitchFamily="34" charset="-79"/>
              </a:rPr>
              <a:t>. Of course, these are averages, so the cost can vary widely by location. </a:t>
            </a:r>
            <a:endParaRPr lang="en-US" sz="2400" dirty="0">
              <a:solidFill>
                <a:schemeClr val="bg2">
                  <a:lumMod val="50000"/>
                </a:schemeClr>
              </a:solidFill>
            </a:endParaRPr>
          </a:p>
          <a:p>
            <a:pPr marL="0" indent="0">
              <a:buNone/>
            </a:pPr>
            <a:r>
              <a:rPr lang="en-US" sz="2400" dirty="0">
                <a:solidFill>
                  <a:schemeClr val="bg2">
                    <a:lumMod val="50000"/>
                  </a:schemeClr>
                </a:solidFill>
              </a:rPr>
              <a:t>Your rent will take the largest portion of your paycheck, so making your saving/spending plan with a rent that you can live comfortably with is critical. Ideally, your monthly rent and utilities should take no more than 30% of your monthly net (after tax) income. </a:t>
            </a:r>
          </a:p>
        </p:txBody>
      </p:sp>
    </p:spTree>
    <p:extLst>
      <p:ext uri="{BB962C8B-B14F-4D97-AF65-F5344CB8AC3E}">
        <p14:creationId xmlns:p14="http://schemas.microsoft.com/office/powerpoint/2010/main" val="2559849556"/>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b="1" dirty="0"/>
              <a:t>Costs of Moving</a:t>
            </a:r>
          </a:p>
        </p:txBody>
      </p:sp>
      <p:pic>
        <p:nvPicPr>
          <p:cNvPr id="4" name="Picture 3">
            <a:extLst>
              <a:ext uri="{FF2B5EF4-FFF2-40B4-BE49-F238E27FC236}">
                <a16:creationId xmlns:a16="http://schemas.microsoft.com/office/drawing/2014/main" id="{0D3395B5-5844-36AE-5D57-156D9343CB6E}"/>
              </a:ext>
            </a:extLst>
          </p:cNvPr>
          <p:cNvPicPr>
            <a:picLocks noChangeAspect="1"/>
          </p:cNvPicPr>
          <p:nvPr/>
        </p:nvPicPr>
        <p:blipFill>
          <a:blip r:embed="rId3"/>
          <a:stretch>
            <a:fillRect/>
          </a:stretch>
        </p:blipFill>
        <p:spPr>
          <a:xfrm>
            <a:off x="838200" y="2505107"/>
            <a:ext cx="5181600" cy="2992374"/>
          </a:xfrm>
          <a:prstGeom prst="rect">
            <a:avLst/>
          </a:prstGeom>
          <a:noFill/>
        </p:spPr>
      </p:pic>
      <p:sp>
        <p:nvSpPr>
          <p:cNvPr id="3" name="Content Placeholder 2"/>
          <p:cNvSpPr>
            <a:spLocks noGrp="1"/>
          </p:cNvSpPr>
          <p:nvPr>
            <p:ph sz="half" idx="2"/>
          </p:nvPr>
        </p:nvSpPr>
        <p:spPr>
          <a:xfrm>
            <a:off x="6341534" y="1027906"/>
            <a:ext cx="5181600" cy="4351338"/>
          </a:xfrm>
        </p:spPr>
        <p:txBody>
          <a:bodyPr>
            <a:normAutofit/>
          </a:bodyPr>
          <a:lstStyle/>
          <a:p>
            <a:pPr marL="0" indent="0">
              <a:buNone/>
            </a:pPr>
            <a:r>
              <a:rPr lang="en-US" sz="1800" dirty="0"/>
              <a:t>There will be some costs that you will need to be prepared to pay upfront. Usually landlords will require certain deposits, and you will also have to think about other deposits and costs.</a:t>
            </a:r>
          </a:p>
          <a:p>
            <a:r>
              <a:rPr lang="en-US" sz="1800" dirty="0"/>
              <a:t>First and last month’s rent</a:t>
            </a:r>
          </a:p>
          <a:p>
            <a:r>
              <a:rPr lang="en-US" sz="1800" dirty="0"/>
              <a:t>Security deposit (TN does not limit the amount)</a:t>
            </a:r>
          </a:p>
          <a:p>
            <a:r>
              <a:rPr lang="en-US" sz="1800" dirty="0"/>
              <a:t>Pet deposit</a:t>
            </a:r>
          </a:p>
          <a:p>
            <a:r>
              <a:rPr lang="en-US" sz="1800" dirty="0"/>
              <a:t>Holding fees</a:t>
            </a:r>
          </a:p>
          <a:p>
            <a:r>
              <a:rPr lang="en-US" sz="1800" dirty="0"/>
              <a:t>Utility deposits</a:t>
            </a:r>
          </a:p>
          <a:p>
            <a:r>
              <a:rPr lang="en-US" sz="1800" dirty="0"/>
              <a:t>Moving costs-unless you have friends with a truck</a:t>
            </a:r>
          </a:p>
          <a:p>
            <a:r>
              <a:rPr lang="en-US" sz="1800" dirty="0"/>
              <a:t>Furniture</a:t>
            </a:r>
          </a:p>
          <a:p>
            <a:endParaRPr lang="en-US" sz="1800" dirty="0"/>
          </a:p>
        </p:txBody>
      </p:sp>
    </p:spTree>
    <p:extLst>
      <p:ext uri="{BB962C8B-B14F-4D97-AF65-F5344CB8AC3E}">
        <p14:creationId xmlns:p14="http://schemas.microsoft.com/office/powerpoint/2010/main" val="3987327835"/>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724"/>
            <a:ext cx="10515600" cy="1325563"/>
          </a:xfrm>
        </p:spPr>
        <p:txBody>
          <a:bodyPr>
            <a:normAutofit/>
          </a:bodyPr>
          <a:lstStyle/>
          <a:p>
            <a:r>
              <a:rPr lang="en-US" sz="3600" b="1" dirty="0">
                <a:solidFill>
                  <a:srgbClr val="ED7D31"/>
                </a:solidFill>
                <a:latin typeface="+mn-lt"/>
              </a:rPr>
              <a:t>Landlord Rights and Responsibilities</a:t>
            </a:r>
          </a:p>
        </p:txBody>
      </p:sp>
      <p:sp>
        <p:nvSpPr>
          <p:cNvPr id="3" name="Content Placeholder 2"/>
          <p:cNvSpPr>
            <a:spLocks noGrp="1"/>
          </p:cNvSpPr>
          <p:nvPr>
            <p:ph idx="1"/>
          </p:nvPr>
        </p:nvSpPr>
        <p:spPr>
          <a:xfrm>
            <a:off x="838200" y="912812"/>
            <a:ext cx="10515600" cy="5032375"/>
          </a:xfrm>
        </p:spPr>
        <p:txBody>
          <a:bodyPr>
            <a:normAutofit lnSpcReduction="10000"/>
          </a:bodyPr>
          <a:lstStyle/>
          <a:p>
            <a:pPr marL="0" indent="0">
              <a:buNone/>
            </a:pPr>
            <a:r>
              <a:rPr lang="en-US" sz="2400" dirty="0">
                <a:solidFill>
                  <a:schemeClr val="bg2">
                    <a:lumMod val="50000"/>
                  </a:schemeClr>
                </a:solidFill>
              </a:rPr>
              <a:t>When you rent a place to live, you need to get the agreement in writing. This written agreement is called a </a:t>
            </a:r>
            <a:r>
              <a:rPr lang="en-US" sz="2400" b="1" dirty="0">
                <a:solidFill>
                  <a:schemeClr val="bg2">
                    <a:lumMod val="50000"/>
                  </a:schemeClr>
                </a:solidFill>
              </a:rPr>
              <a:t>lease. </a:t>
            </a:r>
            <a:r>
              <a:rPr lang="en-US" sz="2400" dirty="0">
                <a:solidFill>
                  <a:schemeClr val="bg2">
                    <a:lumMod val="50000"/>
                  </a:schemeClr>
                </a:solidFill>
              </a:rPr>
              <a:t>The lease should state both the rights and duties of both you and the landlord. </a:t>
            </a:r>
          </a:p>
          <a:p>
            <a:pPr marL="0" indent="0">
              <a:buNone/>
            </a:pPr>
            <a:r>
              <a:rPr lang="en-US" sz="2400" b="1" dirty="0">
                <a:solidFill>
                  <a:schemeClr val="bg2">
                    <a:lumMod val="50000"/>
                  </a:schemeClr>
                </a:solidFill>
              </a:rPr>
              <a:t>Landlord Rights</a:t>
            </a:r>
          </a:p>
          <a:p>
            <a:pPr marL="0" indent="0">
              <a:buNone/>
            </a:pPr>
            <a:r>
              <a:rPr lang="en-US" sz="2400" b="1" dirty="0">
                <a:solidFill>
                  <a:schemeClr val="bg2">
                    <a:lumMod val="50000"/>
                  </a:schemeClr>
                </a:solidFill>
              </a:rPr>
              <a:t>	</a:t>
            </a:r>
            <a:r>
              <a:rPr lang="en-US" sz="2400" dirty="0">
                <a:solidFill>
                  <a:schemeClr val="bg2">
                    <a:lumMod val="50000"/>
                  </a:schemeClr>
                </a:solidFill>
              </a:rPr>
              <a:t>Right to collect rent and prearranged late fees for overdue payment</a:t>
            </a:r>
          </a:p>
          <a:p>
            <a:pPr marL="0" indent="0">
              <a:buNone/>
            </a:pPr>
            <a:r>
              <a:rPr lang="en-US" sz="2400" b="1" dirty="0">
                <a:solidFill>
                  <a:schemeClr val="bg2">
                    <a:lumMod val="50000"/>
                  </a:schemeClr>
                </a:solidFill>
              </a:rPr>
              <a:t>	</a:t>
            </a:r>
            <a:r>
              <a:rPr lang="en-US" sz="2400" dirty="0">
                <a:solidFill>
                  <a:schemeClr val="bg2">
                    <a:lumMod val="50000"/>
                  </a:schemeClr>
                </a:solidFill>
              </a:rPr>
              <a:t>Right to raise your rent according to your lease</a:t>
            </a:r>
          </a:p>
          <a:p>
            <a:pPr marL="0" indent="0">
              <a:buNone/>
            </a:pPr>
            <a:r>
              <a:rPr lang="en-US" sz="2400" b="1" dirty="0">
                <a:solidFill>
                  <a:schemeClr val="bg2">
                    <a:lumMod val="50000"/>
                  </a:schemeClr>
                </a:solidFill>
              </a:rPr>
              <a:t>	</a:t>
            </a:r>
            <a:r>
              <a:rPr lang="en-US" sz="2400" dirty="0">
                <a:solidFill>
                  <a:schemeClr val="bg2">
                    <a:lumMod val="50000"/>
                  </a:schemeClr>
                </a:solidFill>
              </a:rPr>
              <a:t>Right to evict</a:t>
            </a:r>
          </a:p>
          <a:p>
            <a:pPr marL="0" indent="0">
              <a:buNone/>
            </a:pPr>
            <a:r>
              <a:rPr lang="en-US" sz="2400" dirty="0">
                <a:solidFill>
                  <a:schemeClr val="bg2">
                    <a:lumMod val="50000"/>
                  </a:schemeClr>
                </a:solidFill>
              </a:rPr>
              <a:t>	May enter the dwelling without consent in the event of an emergency</a:t>
            </a:r>
          </a:p>
          <a:p>
            <a:pPr marL="0" indent="0">
              <a:buNone/>
            </a:pPr>
            <a:r>
              <a:rPr lang="en-US" sz="2400" b="1" dirty="0">
                <a:solidFill>
                  <a:schemeClr val="bg2">
                    <a:lumMod val="50000"/>
                  </a:schemeClr>
                </a:solidFill>
              </a:rPr>
              <a:t>Landlord Responsibilities</a:t>
            </a:r>
          </a:p>
          <a:p>
            <a:pPr marL="0" indent="0">
              <a:buNone/>
            </a:pPr>
            <a:r>
              <a:rPr lang="en-US" sz="2400" dirty="0">
                <a:solidFill>
                  <a:schemeClr val="bg2">
                    <a:lumMod val="50000"/>
                  </a:schemeClr>
                </a:solidFill>
              </a:rPr>
              <a:t>	Keep the property safe and in good repair.</a:t>
            </a:r>
          </a:p>
          <a:p>
            <a:pPr marL="0" indent="0">
              <a:buNone/>
            </a:pPr>
            <a:r>
              <a:rPr lang="en-US" sz="2400" dirty="0">
                <a:solidFill>
                  <a:schemeClr val="bg2">
                    <a:lumMod val="50000"/>
                  </a:schemeClr>
                </a:solidFill>
              </a:rPr>
              <a:t>	Not discriminate. Covered by the Fair Housing Act.</a:t>
            </a:r>
          </a:p>
          <a:p>
            <a:pPr marL="0" indent="0">
              <a:buNone/>
            </a:pPr>
            <a:r>
              <a:rPr lang="en-US" sz="2400" dirty="0">
                <a:solidFill>
                  <a:schemeClr val="bg2">
                    <a:lumMod val="50000"/>
                  </a:schemeClr>
                </a:solidFill>
              </a:rPr>
              <a:t>	Responsible for working smoke alarms for rental units</a:t>
            </a:r>
          </a:p>
          <a:p>
            <a:pPr marL="0" indent="0">
              <a:buNone/>
            </a:pPr>
            <a:endParaRPr lang="en-US" b="1" dirty="0"/>
          </a:p>
        </p:txBody>
      </p:sp>
    </p:spTree>
    <p:extLst>
      <p:ext uri="{BB962C8B-B14F-4D97-AF65-F5344CB8AC3E}">
        <p14:creationId xmlns:p14="http://schemas.microsoft.com/office/powerpoint/2010/main" val="216788366"/>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684" y="290288"/>
            <a:ext cx="10515600" cy="689952"/>
          </a:xfrm>
        </p:spPr>
        <p:txBody>
          <a:bodyPr>
            <a:normAutofit/>
          </a:bodyPr>
          <a:lstStyle/>
          <a:p>
            <a:r>
              <a:rPr lang="en-US" sz="3600" b="1" dirty="0">
                <a:solidFill>
                  <a:srgbClr val="ED7D31"/>
                </a:solidFill>
                <a:latin typeface="+mn-lt"/>
              </a:rPr>
              <a:t>Tenant Rights and Responsibilities</a:t>
            </a:r>
          </a:p>
        </p:txBody>
      </p:sp>
      <p:sp>
        <p:nvSpPr>
          <p:cNvPr id="3" name="Content Placeholder 2"/>
          <p:cNvSpPr>
            <a:spLocks noGrp="1"/>
          </p:cNvSpPr>
          <p:nvPr>
            <p:ph idx="1"/>
          </p:nvPr>
        </p:nvSpPr>
        <p:spPr>
          <a:xfrm>
            <a:off x="817684" y="1334964"/>
            <a:ext cx="11517923" cy="5384068"/>
          </a:xfrm>
        </p:spPr>
        <p:txBody>
          <a:bodyPr>
            <a:noAutofit/>
          </a:bodyPr>
          <a:lstStyle/>
          <a:p>
            <a:pPr marL="0" indent="0">
              <a:buNone/>
            </a:pPr>
            <a:r>
              <a:rPr lang="en-US" sz="2400" b="1" dirty="0">
                <a:solidFill>
                  <a:schemeClr val="bg2">
                    <a:lumMod val="50000"/>
                  </a:schemeClr>
                </a:solidFill>
              </a:rPr>
              <a:t>Tenant Rights</a:t>
            </a:r>
          </a:p>
          <a:p>
            <a:pPr marL="0" indent="0">
              <a:buNone/>
            </a:pPr>
            <a:r>
              <a:rPr lang="en-US" sz="2400" b="1" dirty="0">
                <a:solidFill>
                  <a:schemeClr val="bg2">
                    <a:lumMod val="50000"/>
                  </a:schemeClr>
                </a:solidFill>
              </a:rPr>
              <a:t>	</a:t>
            </a:r>
            <a:r>
              <a:rPr lang="en-US" sz="2400" dirty="0">
                <a:solidFill>
                  <a:schemeClr val="bg2">
                    <a:lumMod val="50000"/>
                  </a:schemeClr>
                </a:solidFill>
              </a:rPr>
              <a:t>The right to a “quiet environment” </a:t>
            </a:r>
          </a:p>
          <a:p>
            <a:pPr marL="0" indent="0">
              <a:buNone/>
            </a:pPr>
            <a:r>
              <a:rPr lang="en-US" sz="2400" b="1" dirty="0">
                <a:solidFill>
                  <a:schemeClr val="bg2">
                    <a:lumMod val="50000"/>
                  </a:schemeClr>
                </a:solidFill>
              </a:rPr>
              <a:t>	</a:t>
            </a:r>
            <a:r>
              <a:rPr lang="en-US" sz="2400" dirty="0">
                <a:solidFill>
                  <a:schemeClr val="bg2">
                    <a:lumMod val="50000"/>
                  </a:schemeClr>
                </a:solidFill>
              </a:rPr>
              <a:t>Cannot be discriminated against because of race, color, nationality, sex, or religion</a:t>
            </a:r>
          </a:p>
          <a:p>
            <a:pPr marL="0" indent="0">
              <a:buNone/>
            </a:pPr>
            <a:r>
              <a:rPr lang="en-US" sz="2400" b="1" dirty="0">
                <a:solidFill>
                  <a:schemeClr val="bg2">
                    <a:lumMod val="50000"/>
                  </a:schemeClr>
                </a:solidFill>
              </a:rPr>
              <a:t>	</a:t>
            </a:r>
            <a:r>
              <a:rPr lang="en-US" sz="2400" dirty="0">
                <a:solidFill>
                  <a:schemeClr val="bg2">
                    <a:lumMod val="50000"/>
                  </a:schemeClr>
                </a:solidFill>
              </a:rPr>
              <a:t>Heating and air conditioning must work</a:t>
            </a:r>
          </a:p>
          <a:p>
            <a:pPr marL="0" indent="0">
              <a:buNone/>
            </a:pPr>
            <a:r>
              <a:rPr lang="en-US" sz="2400" b="1" dirty="0">
                <a:solidFill>
                  <a:schemeClr val="bg2">
                    <a:lumMod val="50000"/>
                  </a:schemeClr>
                </a:solidFill>
              </a:rPr>
              <a:t>	</a:t>
            </a:r>
            <a:r>
              <a:rPr lang="en-US" sz="2400" dirty="0">
                <a:solidFill>
                  <a:schemeClr val="bg2">
                    <a:lumMod val="50000"/>
                  </a:schemeClr>
                </a:solidFill>
              </a:rPr>
              <a:t>Toilets and water heater must work</a:t>
            </a:r>
          </a:p>
          <a:p>
            <a:pPr marL="0" indent="0">
              <a:buNone/>
            </a:pPr>
            <a:r>
              <a:rPr lang="en-US" sz="2400" b="1" dirty="0">
                <a:solidFill>
                  <a:schemeClr val="bg2">
                    <a:lumMod val="50000"/>
                  </a:schemeClr>
                </a:solidFill>
              </a:rPr>
              <a:t>	</a:t>
            </a:r>
            <a:r>
              <a:rPr lang="en-US" sz="2400" dirty="0">
                <a:solidFill>
                  <a:schemeClr val="bg2">
                    <a:lumMod val="50000"/>
                  </a:schemeClr>
                </a:solidFill>
              </a:rPr>
              <a:t>Door locks must work</a:t>
            </a:r>
          </a:p>
          <a:p>
            <a:pPr marL="0" indent="0">
              <a:buNone/>
            </a:pPr>
            <a:r>
              <a:rPr lang="en-US" sz="2400" b="1" dirty="0">
                <a:solidFill>
                  <a:schemeClr val="bg2">
                    <a:lumMod val="50000"/>
                  </a:schemeClr>
                </a:solidFill>
              </a:rPr>
              <a:t>	</a:t>
            </a:r>
            <a:r>
              <a:rPr lang="en-US" sz="2400" dirty="0">
                <a:solidFill>
                  <a:schemeClr val="bg2">
                    <a:lumMod val="50000"/>
                  </a:schemeClr>
                </a:solidFill>
              </a:rPr>
              <a:t>Roof must be in good condition (no leaks)</a:t>
            </a:r>
          </a:p>
          <a:p>
            <a:pPr marL="0" indent="0">
              <a:buNone/>
            </a:pPr>
            <a:r>
              <a:rPr lang="en-US" sz="2400" b="1" dirty="0">
                <a:solidFill>
                  <a:schemeClr val="bg2">
                    <a:lumMod val="50000"/>
                  </a:schemeClr>
                </a:solidFill>
              </a:rPr>
              <a:t>	</a:t>
            </a:r>
            <a:r>
              <a:rPr lang="en-US" sz="2400" dirty="0">
                <a:solidFill>
                  <a:schemeClr val="bg2">
                    <a:lumMod val="50000"/>
                  </a:schemeClr>
                </a:solidFill>
              </a:rPr>
              <a:t>Appliances that are supplied (refrigerator, stove) must be  working</a:t>
            </a:r>
            <a:endParaRPr lang="en-US" sz="2400" b="1" dirty="0">
              <a:solidFill>
                <a:schemeClr val="bg2">
                  <a:lumMod val="50000"/>
                </a:schemeClr>
              </a:solidFill>
            </a:endParaRPr>
          </a:p>
          <a:p>
            <a:pPr marL="0" indent="0">
              <a:buNone/>
            </a:pPr>
            <a:r>
              <a:rPr lang="en-US" sz="1400" dirty="0">
                <a:solidFill>
                  <a:schemeClr val="bg2">
                    <a:lumMod val="50000"/>
                  </a:schemeClr>
                </a:solidFill>
              </a:rPr>
              <a:t>	</a:t>
            </a:r>
            <a:endParaRPr lang="en-US" sz="1400" b="1" dirty="0">
              <a:solidFill>
                <a:schemeClr val="bg2">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9116" y="3034830"/>
            <a:ext cx="1399183" cy="1380103"/>
          </a:xfrm>
          <a:prstGeom prst="rect">
            <a:avLst/>
          </a:prstGeom>
        </p:spPr>
      </p:pic>
    </p:spTree>
    <p:extLst>
      <p:ext uri="{BB962C8B-B14F-4D97-AF65-F5344CB8AC3E}">
        <p14:creationId xmlns:p14="http://schemas.microsoft.com/office/powerpoint/2010/main" val="2418632899"/>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A052C-4C78-FC4F-9318-2047E93EF1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9825C1-328A-32DA-E577-910307F66327}"/>
              </a:ext>
            </a:extLst>
          </p:cNvPr>
          <p:cNvSpPr>
            <a:spLocks noGrp="1"/>
          </p:cNvSpPr>
          <p:nvPr>
            <p:ph type="title"/>
          </p:nvPr>
        </p:nvSpPr>
        <p:spPr>
          <a:xfrm>
            <a:off x="817684" y="290288"/>
            <a:ext cx="10515600" cy="689952"/>
          </a:xfrm>
        </p:spPr>
        <p:txBody>
          <a:bodyPr>
            <a:normAutofit/>
          </a:bodyPr>
          <a:lstStyle/>
          <a:p>
            <a:r>
              <a:rPr lang="en-US" sz="3600" b="1" dirty="0">
                <a:solidFill>
                  <a:srgbClr val="ED7D31"/>
                </a:solidFill>
                <a:latin typeface="+mn-lt"/>
              </a:rPr>
              <a:t>Tenant Rights and Responsibilities</a:t>
            </a:r>
          </a:p>
        </p:txBody>
      </p:sp>
      <p:sp>
        <p:nvSpPr>
          <p:cNvPr id="3" name="Content Placeholder 2">
            <a:extLst>
              <a:ext uri="{FF2B5EF4-FFF2-40B4-BE49-F238E27FC236}">
                <a16:creationId xmlns:a16="http://schemas.microsoft.com/office/drawing/2014/main" id="{E880E0F0-7BE6-7222-A1D7-8730F02D5F7D}"/>
              </a:ext>
            </a:extLst>
          </p:cNvPr>
          <p:cNvSpPr>
            <a:spLocks noGrp="1"/>
          </p:cNvSpPr>
          <p:nvPr>
            <p:ph idx="1"/>
          </p:nvPr>
        </p:nvSpPr>
        <p:spPr>
          <a:xfrm>
            <a:off x="817684" y="1334964"/>
            <a:ext cx="11517923" cy="5384068"/>
          </a:xfrm>
        </p:spPr>
        <p:txBody>
          <a:bodyPr>
            <a:noAutofit/>
          </a:bodyPr>
          <a:lstStyle/>
          <a:p>
            <a:pPr marL="0" indent="0">
              <a:buNone/>
            </a:pPr>
            <a:r>
              <a:rPr lang="en-US" sz="2400" b="1" dirty="0">
                <a:solidFill>
                  <a:schemeClr val="bg2">
                    <a:lumMod val="50000"/>
                  </a:schemeClr>
                </a:solidFill>
              </a:rPr>
              <a:t>Tenant Responsibilities</a:t>
            </a:r>
          </a:p>
          <a:p>
            <a:pPr marL="0" indent="0">
              <a:buNone/>
            </a:pPr>
            <a:r>
              <a:rPr lang="en-US" sz="2400" b="1" dirty="0">
                <a:solidFill>
                  <a:schemeClr val="bg2">
                    <a:lumMod val="50000"/>
                  </a:schemeClr>
                </a:solidFill>
              </a:rPr>
              <a:t>	</a:t>
            </a:r>
            <a:r>
              <a:rPr lang="en-US" sz="2000" dirty="0">
                <a:solidFill>
                  <a:schemeClr val="bg2">
                    <a:lumMod val="50000"/>
                  </a:schemeClr>
                </a:solidFill>
              </a:rPr>
              <a:t>You must pay your rent on time.</a:t>
            </a:r>
          </a:p>
          <a:p>
            <a:pPr marL="0" indent="0">
              <a:buNone/>
            </a:pPr>
            <a:r>
              <a:rPr lang="en-US" sz="2000" dirty="0">
                <a:solidFill>
                  <a:schemeClr val="bg2">
                    <a:lumMod val="50000"/>
                  </a:schemeClr>
                </a:solidFill>
              </a:rPr>
              <a:t>	You must obey the lease agreement.</a:t>
            </a:r>
          </a:p>
          <a:p>
            <a:pPr marL="0" indent="0">
              <a:buNone/>
            </a:pPr>
            <a:r>
              <a:rPr lang="en-US" sz="2000" dirty="0">
                <a:solidFill>
                  <a:schemeClr val="bg2">
                    <a:lumMod val="50000"/>
                  </a:schemeClr>
                </a:solidFill>
              </a:rPr>
              <a:t>	You must obey all building and housing codes that materially affect health and safety. </a:t>
            </a:r>
          </a:p>
          <a:p>
            <a:pPr marL="0" indent="0">
              <a:buNone/>
            </a:pPr>
            <a:r>
              <a:rPr lang="en-US" sz="2000" dirty="0">
                <a:solidFill>
                  <a:schemeClr val="bg2">
                    <a:lumMod val="50000"/>
                  </a:schemeClr>
                </a:solidFill>
              </a:rPr>
              <a:t>	Do not disturb your neighbors nor permit your guests to disturb the neighbors.</a:t>
            </a:r>
          </a:p>
          <a:p>
            <a:pPr marL="0" indent="0">
              <a:buNone/>
            </a:pPr>
            <a:r>
              <a:rPr lang="en-US" sz="2000" dirty="0">
                <a:solidFill>
                  <a:schemeClr val="bg2">
                    <a:lumMod val="50000"/>
                  </a:schemeClr>
                </a:solidFill>
              </a:rPr>
              <a:t>	When you leave, the place should only have signs of normal use, no damage. Be sure to read 	your lease closely, as there may be other duties required when you move out, such as mowing the 	grass.</a:t>
            </a:r>
          </a:p>
          <a:p>
            <a:pPr marL="0" indent="0">
              <a:buNone/>
            </a:pPr>
            <a:r>
              <a:rPr lang="en-US" sz="2000" dirty="0">
                <a:solidFill>
                  <a:schemeClr val="bg2">
                    <a:lumMod val="50000"/>
                  </a:schemeClr>
                </a:solidFill>
              </a:rPr>
              <a:t>	You must let your landlord come in at reasonable times to inspect it and to make repairs.</a:t>
            </a:r>
          </a:p>
          <a:p>
            <a:pPr marL="0" indent="0">
              <a:buNone/>
            </a:pPr>
            <a:r>
              <a:rPr lang="en-US" sz="2000" dirty="0">
                <a:solidFill>
                  <a:schemeClr val="bg2">
                    <a:lumMod val="50000"/>
                  </a:schemeClr>
                </a:solidFill>
              </a:rPr>
              <a:t>	You must not engage in any illegal activity on the premises.</a:t>
            </a:r>
          </a:p>
          <a:p>
            <a:pPr marL="0" indent="0">
              <a:buNone/>
            </a:pPr>
            <a:r>
              <a:rPr lang="en-US" sz="2000" dirty="0">
                <a:solidFill>
                  <a:schemeClr val="bg2">
                    <a:lumMod val="50000"/>
                  </a:schemeClr>
                </a:solidFill>
              </a:rPr>
              <a:t>	You will maintain the property in a clean and habitable condition.</a:t>
            </a:r>
            <a:endParaRPr lang="en-US" sz="1200" dirty="0">
              <a:solidFill>
                <a:schemeClr val="bg2">
                  <a:lumMod val="50000"/>
                </a:schemeClr>
              </a:solidFill>
            </a:endParaRPr>
          </a:p>
        </p:txBody>
      </p:sp>
    </p:spTree>
    <p:extLst>
      <p:ext uri="{BB962C8B-B14F-4D97-AF65-F5344CB8AC3E}">
        <p14:creationId xmlns:p14="http://schemas.microsoft.com/office/powerpoint/2010/main" val="3542828966"/>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1636"/>
            <a:ext cx="10515600" cy="1325563"/>
          </a:xfrm>
        </p:spPr>
        <p:txBody>
          <a:bodyPr>
            <a:normAutofit/>
          </a:bodyPr>
          <a:lstStyle/>
          <a:p>
            <a:r>
              <a:rPr lang="en-US" sz="3600" b="1" dirty="0">
                <a:solidFill>
                  <a:srgbClr val="ED7D31"/>
                </a:solidFill>
                <a:latin typeface="+mn-lt"/>
              </a:rPr>
              <a:t>Types of Leases</a:t>
            </a:r>
          </a:p>
        </p:txBody>
      </p:sp>
      <p:sp>
        <p:nvSpPr>
          <p:cNvPr id="3" name="Content Placeholder 2"/>
          <p:cNvSpPr>
            <a:spLocks noGrp="1"/>
          </p:cNvSpPr>
          <p:nvPr>
            <p:ph idx="1"/>
          </p:nvPr>
        </p:nvSpPr>
        <p:spPr>
          <a:xfrm>
            <a:off x="838200" y="1187120"/>
            <a:ext cx="10515600" cy="5032375"/>
          </a:xfrm>
        </p:spPr>
        <p:txBody>
          <a:bodyPr>
            <a:normAutofit fontScale="70000" lnSpcReduction="20000"/>
          </a:bodyPr>
          <a:lstStyle/>
          <a:p>
            <a:pPr marL="0" indent="0">
              <a:buNone/>
            </a:pPr>
            <a:r>
              <a:rPr lang="en-US" sz="2400" dirty="0">
                <a:solidFill>
                  <a:schemeClr val="bg2">
                    <a:lumMod val="50000"/>
                  </a:schemeClr>
                </a:solidFill>
              </a:rPr>
              <a:t>A lease is a legal agreement between you and a landlord. Leases obligate you and your landlord to specific commitments. You may need a co-signer if you are under a certain age or don’t have much credit history.</a:t>
            </a:r>
          </a:p>
          <a:p>
            <a:pPr marL="0" indent="0">
              <a:buNone/>
            </a:pPr>
            <a:r>
              <a:rPr lang="en-US" sz="2400" dirty="0">
                <a:solidFill>
                  <a:schemeClr val="bg2">
                    <a:lumMod val="50000"/>
                  </a:schemeClr>
                </a:solidFill>
              </a:rPr>
              <a:t>Once you find that perfect place to live and the monthly rent you can afford, the length of time you plan to obligate yourself to renting the apartment/home is critical. The lease obligates you to rent the place for a certain amount of time and the landlord to rent it to you for that length of time at that monthly rent. If you decide to leave before the lease is up, you are responsible for any of the remaining rent you owe for the time remaining on the lease.</a:t>
            </a:r>
          </a:p>
          <a:p>
            <a:pPr marL="0" indent="0">
              <a:buNone/>
            </a:pPr>
            <a:r>
              <a:rPr lang="en-US" sz="2400" dirty="0">
                <a:solidFill>
                  <a:schemeClr val="bg2">
                    <a:lumMod val="50000"/>
                  </a:schemeClr>
                </a:solidFill>
              </a:rPr>
              <a:t>Generally, the longer you agree to rent a place, the cheaper your rent will be. </a:t>
            </a:r>
          </a:p>
          <a:p>
            <a:r>
              <a:rPr lang="en-US" sz="2400" b="1" dirty="0">
                <a:solidFill>
                  <a:schemeClr val="bg2">
                    <a:lumMod val="50000"/>
                  </a:schemeClr>
                </a:solidFill>
              </a:rPr>
              <a:t>Short-term lease: </a:t>
            </a:r>
            <a:r>
              <a:rPr lang="en-US" sz="2400" dirty="0">
                <a:solidFill>
                  <a:schemeClr val="bg2">
                    <a:lumMod val="50000"/>
                  </a:schemeClr>
                </a:solidFill>
              </a:rPr>
              <a:t>Fixed monthly rental rate for the entire duration of the lease. (Six months typical)</a:t>
            </a:r>
          </a:p>
          <a:p>
            <a:r>
              <a:rPr lang="en-US" sz="2400" b="1" dirty="0">
                <a:solidFill>
                  <a:schemeClr val="bg2">
                    <a:lumMod val="50000"/>
                  </a:schemeClr>
                </a:solidFill>
              </a:rPr>
              <a:t>Month-to-month lease:</a:t>
            </a:r>
            <a:r>
              <a:rPr lang="en-US" sz="2400" dirty="0">
                <a:solidFill>
                  <a:schemeClr val="bg2">
                    <a:lumMod val="50000"/>
                  </a:schemeClr>
                </a:solidFill>
              </a:rPr>
              <a:t> You agree to rent for a month at a time. Can be more expensive. Your rental price could change at any time with appropriate notice by your landlord. If you are unsure of how long you will be in the area or just need a place for a limited time, this might be a good option. The landlord may cancel the lease by giving you 30 days’ notice.</a:t>
            </a:r>
          </a:p>
          <a:p>
            <a:r>
              <a:rPr lang="en-US" sz="2400" b="1" dirty="0">
                <a:solidFill>
                  <a:schemeClr val="bg2">
                    <a:lumMod val="50000"/>
                  </a:schemeClr>
                </a:solidFill>
              </a:rPr>
              <a:t>Subleasing:</a:t>
            </a:r>
            <a:r>
              <a:rPr lang="en-US" sz="2400" dirty="0">
                <a:solidFill>
                  <a:schemeClr val="bg2">
                    <a:lumMod val="50000"/>
                  </a:schemeClr>
                </a:solidFill>
              </a:rPr>
              <a:t> Subleasing is renting under an original lease that someone else holds. Normally you work out arrangements with the original tenant rather than the landlord. Be sure to obtain written consent from the landlord allowing you to live in the house/apartment.</a:t>
            </a:r>
          </a:p>
          <a:p>
            <a:r>
              <a:rPr lang="en-US" sz="2400" b="1" dirty="0">
                <a:solidFill>
                  <a:schemeClr val="bg2">
                    <a:lumMod val="50000"/>
                  </a:schemeClr>
                </a:solidFill>
              </a:rPr>
              <a:t>One year lease:</a:t>
            </a:r>
            <a:r>
              <a:rPr lang="en-US" sz="2400" dirty="0">
                <a:solidFill>
                  <a:schemeClr val="bg2">
                    <a:lumMod val="50000"/>
                  </a:schemeClr>
                </a:solidFill>
              </a:rPr>
              <a:t> Easiest lease to find and most standard. Protected against rent increases for the duration of the lease.</a:t>
            </a:r>
            <a:endParaRPr lang="en-US" sz="2400" b="1" dirty="0">
              <a:solidFill>
                <a:schemeClr val="bg2">
                  <a:lumMod val="50000"/>
                </a:schemeClr>
              </a:solidFill>
            </a:endParaRPr>
          </a:p>
          <a:p>
            <a:pPr marL="0" indent="0">
              <a:buNone/>
            </a:pPr>
            <a:r>
              <a:rPr lang="en-US" sz="2400" b="1" dirty="0"/>
              <a:t>		</a:t>
            </a:r>
          </a:p>
          <a:p>
            <a:pPr marL="0" indent="0">
              <a:buNone/>
            </a:pPr>
            <a:endParaRPr lang="en-US" sz="2400" b="1" dirty="0"/>
          </a:p>
          <a:p>
            <a:pPr marL="0" indent="0">
              <a:buNone/>
            </a:pPr>
            <a:r>
              <a:rPr lang="en-US" sz="2400" dirty="0"/>
              <a:t>	</a:t>
            </a:r>
            <a:endParaRPr lang="en-US" b="1" dirty="0"/>
          </a:p>
        </p:txBody>
      </p:sp>
      <p:pic>
        <p:nvPicPr>
          <p:cNvPr id="4" name="Picture 3" descr="A handshake between two houses&#10;&#10;Description automatically generated">
            <a:extLst>
              <a:ext uri="{FF2B5EF4-FFF2-40B4-BE49-F238E27FC236}">
                <a16:creationId xmlns:a16="http://schemas.microsoft.com/office/drawing/2014/main" id="{D8BFB59B-28C5-CA0A-18DD-AC60C07AA0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2200" y="0"/>
            <a:ext cx="1877668" cy="1052521"/>
          </a:xfrm>
          <a:prstGeom prst="rect">
            <a:avLst/>
          </a:prstGeom>
        </p:spPr>
      </p:pic>
    </p:spTree>
    <p:extLst>
      <p:ext uri="{BB962C8B-B14F-4D97-AF65-F5344CB8AC3E}">
        <p14:creationId xmlns:p14="http://schemas.microsoft.com/office/powerpoint/2010/main" val="1132235231"/>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06601" y="1645712"/>
            <a:ext cx="6089466" cy="2585323"/>
          </a:xfrm>
          <a:prstGeom prst="rect">
            <a:avLst/>
          </a:prstGeom>
          <a:noFill/>
        </p:spPr>
        <p:txBody>
          <a:bodyPr wrap="square" rtlCol="0">
            <a:spAutoFit/>
          </a:bodyPr>
          <a:lstStyle/>
          <a:p>
            <a:pPr algn="just"/>
            <a:r>
              <a:rPr lang="en-US" dirty="0">
                <a:solidFill>
                  <a:schemeClr val="bg2">
                    <a:lumMod val="50000"/>
                  </a:schemeClr>
                </a:solidFill>
              </a:rPr>
              <a:t>Providing for a place to live along with the expenses that go with keeping a roof over your head can take a big portion of your paycheck. Deciding the best housing option for you is critical not only to making the most affordable choice but also the healthiest housing choice. Having a safe, comfortable, affordable place to live helps you to be healthier, both physically and emotionally. This lesson will discuss the various housing options, their costs and benefits, and the various issues that you may encounter when shopping for housing.</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942" y="1043095"/>
            <a:ext cx="3462553" cy="3790558"/>
          </a:xfrm>
          <a:prstGeom prst="rect">
            <a:avLst/>
          </a:prstGeom>
        </p:spPr>
      </p:pic>
    </p:spTree>
    <p:extLst>
      <p:ext uri="{BB962C8B-B14F-4D97-AF65-F5344CB8AC3E}">
        <p14:creationId xmlns:p14="http://schemas.microsoft.com/office/powerpoint/2010/main" val="45978853"/>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357" y="147439"/>
            <a:ext cx="10515600" cy="1325563"/>
          </a:xfrm>
        </p:spPr>
        <p:txBody>
          <a:bodyPr>
            <a:normAutofit/>
          </a:bodyPr>
          <a:lstStyle/>
          <a:p>
            <a:r>
              <a:rPr lang="en-US" sz="3600" b="1">
                <a:solidFill>
                  <a:schemeClr val="accent2"/>
                </a:solidFill>
              </a:rPr>
              <a:t>What to look for in a lease</a:t>
            </a:r>
            <a:endParaRPr lang="en-US" sz="3600" b="1" dirty="0">
              <a:solidFill>
                <a:schemeClr val="accent2"/>
              </a:solidFill>
            </a:endParaRPr>
          </a:p>
        </p:txBody>
      </p:sp>
      <p:sp>
        <p:nvSpPr>
          <p:cNvPr id="4" name="Content Placeholder 3"/>
          <p:cNvSpPr>
            <a:spLocks noGrp="1"/>
          </p:cNvSpPr>
          <p:nvPr>
            <p:ph sz="half" idx="2"/>
          </p:nvPr>
        </p:nvSpPr>
        <p:spPr>
          <a:xfrm>
            <a:off x="646357" y="1267482"/>
            <a:ext cx="5157787" cy="3684588"/>
          </a:xfrm>
        </p:spPr>
        <p:txBody>
          <a:bodyPr>
            <a:normAutofit lnSpcReduction="10000"/>
          </a:bodyPr>
          <a:lstStyle/>
          <a:p>
            <a:r>
              <a:rPr lang="en-US" sz="2400" dirty="0">
                <a:solidFill>
                  <a:schemeClr val="bg2">
                    <a:lumMod val="50000"/>
                  </a:schemeClr>
                </a:solidFill>
              </a:rPr>
              <a:t>Address of the place you are renting</a:t>
            </a:r>
          </a:p>
          <a:p>
            <a:r>
              <a:rPr lang="en-US" sz="2400" dirty="0">
                <a:solidFill>
                  <a:schemeClr val="bg2">
                    <a:lumMod val="50000"/>
                  </a:schemeClr>
                </a:solidFill>
              </a:rPr>
              <a:t>Address and phone number of landlord</a:t>
            </a:r>
          </a:p>
          <a:p>
            <a:r>
              <a:rPr lang="en-US" sz="2400" dirty="0">
                <a:solidFill>
                  <a:schemeClr val="bg2">
                    <a:lumMod val="50000"/>
                  </a:schemeClr>
                </a:solidFill>
              </a:rPr>
              <a:t>How much the rent is</a:t>
            </a:r>
          </a:p>
          <a:p>
            <a:r>
              <a:rPr lang="en-US" sz="2400" dirty="0">
                <a:solidFill>
                  <a:schemeClr val="bg2">
                    <a:lumMod val="50000"/>
                  </a:schemeClr>
                </a:solidFill>
              </a:rPr>
              <a:t>How long the lease is for</a:t>
            </a:r>
          </a:p>
          <a:p>
            <a:r>
              <a:rPr lang="en-US" sz="2400" dirty="0">
                <a:solidFill>
                  <a:schemeClr val="bg2">
                    <a:lumMod val="50000"/>
                  </a:schemeClr>
                </a:solidFill>
              </a:rPr>
              <a:t>When rent must be paid (due date each month)</a:t>
            </a:r>
          </a:p>
          <a:p>
            <a:r>
              <a:rPr lang="en-US" sz="2400" dirty="0">
                <a:solidFill>
                  <a:schemeClr val="bg2">
                    <a:lumMod val="50000"/>
                  </a:schemeClr>
                </a:solidFill>
              </a:rPr>
              <a:t>If pets are okay. If so, size and kind and any extra deposit</a:t>
            </a:r>
          </a:p>
          <a:p>
            <a:endParaRPr lang="en-US" sz="2400" dirty="0">
              <a:solidFill>
                <a:schemeClr val="bg2">
                  <a:lumMod val="50000"/>
                </a:schemeClr>
              </a:solidFill>
            </a:endParaRPr>
          </a:p>
        </p:txBody>
      </p:sp>
      <p:sp>
        <p:nvSpPr>
          <p:cNvPr id="6" name="Content Placeholder 5"/>
          <p:cNvSpPr>
            <a:spLocks noGrp="1"/>
          </p:cNvSpPr>
          <p:nvPr>
            <p:ph sz="quarter" idx="4"/>
          </p:nvPr>
        </p:nvSpPr>
        <p:spPr>
          <a:xfrm>
            <a:off x="6362455" y="1267482"/>
            <a:ext cx="5183188" cy="3684588"/>
          </a:xfrm>
        </p:spPr>
        <p:txBody>
          <a:bodyPr>
            <a:normAutofit lnSpcReduction="10000"/>
          </a:bodyPr>
          <a:lstStyle/>
          <a:p>
            <a:r>
              <a:rPr lang="en-US" sz="2400" dirty="0">
                <a:solidFill>
                  <a:schemeClr val="bg2">
                    <a:lumMod val="50000"/>
                  </a:schemeClr>
                </a:solidFill>
              </a:rPr>
              <a:t>Late fees for late rent payment</a:t>
            </a:r>
          </a:p>
          <a:p>
            <a:r>
              <a:rPr lang="en-US" sz="2400" dirty="0">
                <a:solidFill>
                  <a:schemeClr val="bg2">
                    <a:lumMod val="50000"/>
                  </a:schemeClr>
                </a:solidFill>
              </a:rPr>
              <a:t>How much the security deposit is and when the landlord can keep it</a:t>
            </a:r>
          </a:p>
          <a:p>
            <a:r>
              <a:rPr lang="en-US" sz="2400" dirty="0">
                <a:solidFill>
                  <a:schemeClr val="bg2">
                    <a:lumMod val="50000"/>
                  </a:schemeClr>
                </a:solidFill>
              </a:rPr>
              <a:t>Who pays for the electricity, gas, water, garbage, cable, etc.</a:t>
            </a:r>
          </a:p>
          <a:p>
            <a:r>
              <a:rPr lang="en-US" sz="2400" dirty="0">
                <a:solidFill>
                  <a:schemeClr val="bg2">
                    <a:lumMod val="50000"/>
                  </a:schemeClr>
                </a:solidFill>
              </a:rPr>
              <a:t>When you or the landlord can end the lease</a:t>
            </a:r>
          </a:p>
          <a:p>
            <a:r>
              <a:rPr lang="en-US" sz="2400" dirty="0">
                <a:solidFill>
                  <a:schemeClr val="bg2">
                    <a:lumMod val="50000"/>
                  </a:schemeClr>
                </a:solidFill>
              </a:rPr>
              <a:t>When the landlord can come into your place without your okay.</a:t>
            </a:r>
          </a:p>
        </p:txBody>
      </p:sp>
      <p:pic>
        <p:nvPicPr>
          <p:cNvPr id="5" name="Picture 4" descr="Clipboard with a pen and a paper on it&#10;&#10;Description automatically generated">
            <a:extLst>
              <a:ext uri="{FF2B5EF4-FFF2-40B4-BE49-F238E27FC236}">
                <a16:creationId xmlns:a16="http://schemas.microsoft.com/office/drawing/2014/main" id="{3633F16E-BA84-E10B-A1F6-9CEEE554D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444" y="4206218"/>
            <a:ext cx="2768600" cy="2768600"/>
          </a:xfrm>
          <a:prstGeom prst="rect">
            <a:avLst/>
          </a:prstGeom>
          <a:ln>
            <a:noFill/>
          </a:ln>
          <a:effectLst>
            <a:softEdge rad="112500"/>
          </a:effectLst>
        </p:spPr>
      </p:pic>
    </p:spTree>
    <p:extLst>
      <p:ext uri="{BB962C8B-B14F-4D97-AF65-F5344CB8AC3E}">
        <p14:creationId xmlns:p14="http://schemas.microsoft.com/office/powerpoint/2010/main" val="1452880914"/>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600" b="1" dirty="0">
                <a:solidFill>
                  <a:srgbClr val="ED7D31"/>
                </a:solidFill>
                <a:latin typeface="+mn-lt"/>
              </a:rPr>
              <a:t>More about Leases and Security Deposits</a:t>
            </a:r>
          </a:p>
        </p:txBody>
      </p:sp>
      <p:sp>
        <p:nvSpPr>
          <p:cNvPr id="3" name="Content Placeholder 2"/>
          <p:cNvSpPr>
            <a:spLocks noGrp="1"/>
          </p:cNvSpPr>
          <p:nvPr>
            <p:ph idx="1"/>
          </p:nvPr>
        </p:nvSpPr>
        <p:spPr>
          <a:xfrm>
            <a:off x="838200" y="1263522"/>
            <a:ext cx="10812517" cy="4459361"/>
          </a:xfrm>
        </p:spPr>
        <p:txBody>
          <a:bodyPr>
            <a:noAutofit/>
          </a:bodyPr>
          <a:lstStyle/>
          <a:p>
            <a:pPr marL="0" indent="0">
              <a:buNone/>
            </a:pPr>
            <a:r>
              <a:rPr lang="en-US" sz="2000" dirty="0">
                <a:solidFill>
                  <a:schemeClr val="bg2">
                    <a:lumMod val="50000"/>
                  </a:schemeClr>
                </a:solidFill>
              </a:rPr>
              <a:t>Do not sign a lease that has blank spaces.</a:t>
            </a:r>
          </a:p>
          <a:p>
            <a:pPr marL="0" indent="0">
              <a:buNone/>
            </a:pPr>
            <a:r>
              <a:rPr lang="en-US" sz="2000" dirty="0">
                <a:solidFill>
                  <a:schemeClr val="bg2">
                    <a:lumMod val="50000"/>
                  </a:schemeClr>
                </a:solidFill>
              </a:rPr>
              <a:t>Get a signed copy and put it in a safe place. Everyone should sign it—you, the landlord, and anyone else who will be a renter.</a:t>
            </a:r>
          </a:p>
          <a:p>
            <a:pPr marL="0" indent="0">
              <a:buNone/>
            </a:pPr>
            <a:r>
              <a:rPr lang="en-US" sz="2000" dirty="0">
                <a:solidFill>
                  <a:schemeClr val="bg2">
                    <a:lumMod val="50000"/>
                  </a:schemeClr>
                </a:solidFill>
              </a:rPr>
              <a:t>The amount of the rent should be agreed upon and when it is due; both should be included in the lease agreement.</a:t>
            </a:r>
          </a:p>
          <a:p>
            <a:pPr marL="0" indent="0">
              <a:buNone/>
            </a:pPr>
            <a:r>
              <a:rPr lang="en-US" sz="2000" dirty="0">
                <a:solidFill>
                  <a:schemeClr val="bg2">
                    <a:lumMod val="50000"/>
                  </a:schemeClr>
                </a:solidFill>
              </a:rPr>
              <a:t>Always get a rent payment receipt and keep these in a safe place.</a:t>
            </a:r>
          </a:p>
          <a:p>
            <a:pPr marL="0" indent="0">
              <a:buNone/>
            </a:pPr>
            <a:r>
              <a:rPr lang="en-US" sz="2000" dirty="0">
                <a:solidFill>
                  <a:schemeClr val="bg2">
                    <a:lumMod val="50000"/>
                  </a:schemeClr>
                </a:solidFill>
              </a:rPr>
              <a:t>The security deposit pays for any damage you may cause beyond normal wear and tear. Get a receipt for the security deposit signed by the landlord that clearly states it was for the security deposit, the amount paid and the date. Tennessee has no limits on how much landlords can charge for these.</a:t>
            </a:r>
          </a:p>
        </p:txBody>
      </p:sp>
    </p:spTree>
    <p:extLst>
      <p:ext uri="{BB962C8B-B14F-4D97-AF65-F5344CB8AC3E}">
        <p14:creationId xmlns:p14="http://schemas.microsoft.com/office/powerpoint/2010/main" val="195564097"/>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FDEA8-96C1-CB5C-7669-24A5A67BB3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0EAA08-372A-217F-1BBE-EE36DD3986F8}"/>
              </a:ext>
            </a:extLst>
          </p:cNvPr>
          <p:cNvSpPr>
            <a:spLocks noGrp="1"/>
          </p:cNvSpPr>
          <p:nvPr>
            <p:ph type="title"/>
          </p:nvPr>
        </p:nvSpPr>
        <p:spPr>
          <a:xfrm>
            <a:off x="838200" y="0"/>
            <a:ext cx="10515600" cy="1325563"/>
          </a:xfrm>
        </p:spPr>
        <p:txBody>
          <a:bodyPr>
            <a:normAutofit/>
          </a:bodyPr>
          <a:lstStyle/>
          <a:p>
            <a:r>
              <a:rPr lang="en-US" sz="3600" b="1" dirty="0">
                <a:solidFill>
                  <a:srgbClr val="ED7D31"/>
                </a:solidFill>
                <a:latin typeface="+mn-lt"/>
              </a:rPr>
              <a:t>More about Leases and Security Deposits</a:t>
            </a:r>
          </a:p>
        </p:txBody>
      </p:sp>
      <p:sp>
        <p:nvSpPr>
          <p:cNvPr id="3" name="Content Placeholder 2">
            <a:extLst>
              <a:ext uri="{FF2B5EF4-FFF2-40B4-BE49-F238E27FC236}">
                <a16:creationId xmlns:a16="http://schemas.microsoft.com/office/drawing/2014/main" id="{04066AF5-3C31-953B-61B9-461C42FEC4EB}"/>
              </a:ext>
            </a:extLst>
          </p:cNvPr>
          <p:cNvSpPr>
            <a:spLocks noGrp="1"/>
          </p:cNvSpPr>
          <p:nvPr>
            <p:ph idx="1"/>
          </p:nvPr>
        </p:nvSpPr>
        <p:spPr>
          <a:xfrm>
            <a:off x="838199" y="1019156"/>
            <a:ext cx="10812517" cy="4459361"/>
          </a:xfrm>
        </p:spPr>
        <p:txBody>
          <a:bodyPr>
            <a:noAutofit/>
          </a:bodyPr>
          <a:lstStyle/>
          <a:p>
            <a:pPr marL="0" indent="0">
              <a:buNone/>
            </a:pPr>
            <a:r>
              <a:rPr lang="en-US" sz="1800" dirty="0">
                <a:solidFill>
                  <a:schemeClr val="bg2">
                    <a:lumMod val="50000"/>
                  </a:schemeClr>
                </a:solidFill>
              </a:rPr>
              <a:t>Before you move in make a list of anything wrong with the dwelling. Then you cannot be charged for that damage when you move out. You should go over this list with the landlord and both sign it. </a:t>
            </a:r>
          </a:p>
          <a:p>
            <a:pPr marL="0" indent="0">
              <a:buNone/>
            </a:pPr>
            <a:r>
              <a:rPr lang="en-US" sz="1800" dirty="0">
                <a:solidFill>
                  <a:schemeClr val="bg2">
                    <a:lumMod val="50000"/>
                  </a:schemeClr>
                </a:solidFill>
              </a:rPr>
              <a:t>When you move you should get your entire security deposit if:</a:t>
            </a:r>
          </a:p>
          <a:p>
            <a:pPr marL="0" indent="0">
              <a:buNone/>
            </a:pPr>
            <a:r>
              <a:rPr lang="en-US" sz="1800" dirty="0">
                <a:solidFill>
                  <a:schemeClr val="bg2">
                    <a:lumMod val="50000"/>
                  </a:schemeClr>
                </a:solidFill>
              </a:rPr>
              <a:t>	you don’t owe any rent</a:t>
            </a:r>
          </a:p>
          <a:p>
            <a:pPr marL="0" indent="0">
              <a:buNone/>
            </a:pPr>
            <a:r>
              <a:rPr lang="en-US" sz="1800" dirty="0">
                <a:solidFill>
                  <a:schemeClr val="bg2">
                    <a:lumMod val="50000"/>
                  </a:schemeClr>
                </a:solidFill>
              </a:rPr>
              <a:t>	you have not damaged the property</a:t>
            </a:r>
          </a:p>
          <a:p>
            <a:pPr marL="0" indent="0">
              <a:buNone/>
            </a:pPr>
            <a:r>
              <a:rPr lang="en-US" sz="1800" dirty="0">
                <a:solidFill>
                  <a:schemeClr val="bg2">
                    <a:lumMod val="50000"/>
                  </a:schemeClr>
                </a:solidFill>
              </a:rPr>
              <a:t>	your have not broken the lease</a:t>
            </a:r>
          </a:p>
          <a:p>
            <a:pPr marL="0" indent="0">
              <a:buNone/>
            </a:pPr>
            <a:r>
              <a:rPr lang="en-US" sz="1800" dirty="0">
                <a:solidFill>
                  <a:schemeClr val="bg2">
                    <a:lumMod val="50000"/>
                  </a:schemeClr>
                </a:solidFill>
              </a:rPr>
              <a:t>Don’t wait too long to ask for your deposit back. Ask for it in writing and give your new address.</a:t>
            </a:r>
          </a:p>
          <a:p>
            <a:pPr marL="0" indent="0">
              <a:buNone/>
            </a:pPr>
            <a:br>
              <a:rPr lang="en-US" sz="1800" dirty="0">
                <a:solidFill>
                  <a:schemeClr val="bg2">
                    <a:lumMod val="50000"/>
                  </a:schemeClr>
                </a:solidFill>
              </a:rPr>
            </a:br>
            <a:r>
              <a:rPr lang="en-US" sz="1800" dirty="0">
                <a:solidFill>
                  <a:schemeClr val="bg2">
                    <a:lumMod val="50000"/>
                  </a:schemeClr>
                </a:solidFill>
              </a:rPr>
              <a:t>Your landlord can keep your security deposit if you abandon your home. You abandon your home if:</a:t>
            </a:r>
          </a:p>
          <a:p>
            <a:pPr marL="0" indent="0">
              <a:buNone/>
            </a:pPr>
            <a:r>
              <a:rPr lang="en-US" sz="1800" dirty="0">
                <a:solidFill>
                  <a:schemeClr val="bg2">
                    <a:lumMod val="50000"/>
                  </a:schemeClr>
                </a:solidFill>
              </a:rPr>
              <a:t>	1. You are behind on rent and leave fore 30 days or more without saying why OR</a:t>
            </a:r>
          </a:p>
          <a:p>
            <a:pPr marL="0" indent="0">
              <a:buNone/>
            </a:pPr>
            <a:r>
              <a:rPr lang="en-US" sz="1800" dirty="0">
                <a:solidFill>
                  <a:schemeClr val="bg2">
                    <a:lumMod val="50000"/>
                  </a:schemeClr>
                </a:solidFill>
              </a:rPr>
              <a:t>	2. Your rent is 15 days late AND it looks like you have left for good.</a:t>
            </a:r>
          </a:p>
          <a:p>
            <a:pPr marL="0" indent="0">
              <a:buNone/>
            </a:pPr>
            <a:br>
              <a:rPr lang="en-US" sz="1800" dirty="0">
                <a:solidFill>
                  <a:schemeClr val="bg2">
                    <a:lumMod val="50000"/>
                  </a:schemeClr>
                </a:solidFill>
              </a:rPr>
            </a:br>
            <a:r>
              <a:rPr lang="en-US" sz="1800" dirty="0">
                <a:solidFill>
                  <a:schemeClr val="bg2">
                    <a:lumMod val="50000"/>
                  </a:schemeClr>
                </a:solidFill>
              </a:rPr>
              <a:t>If you abandon your home, the landlord can rent it to someone else. He can also sell anything you left there.</a:t>
            </a:r>
          </a:p>
          <a:p>
            <a:pPr marL="0" indent="0">
              <a:buNone/>
            </a:pPr>
            <a:endParaRPr lang="en-US" sz="1100" dirty="0">
              <a:solidFill>
                <a:schemeClr val="bg2">
                  <a:lumMod val="50000"/>
                </a:schemeClr>
              </a:solidFill>
            </a:endParaRPr>
          </a:p>
          <a:p>
            <a:pPr marL="0" indent="0">
              <a:buNone/>
            </a:pPr>
            <a:endParaRPr lang="en-US" sz="1100" dirty="0">
              <a:solidFill>
                <a:schemeClr val="bg2">
                  <a:lumMod val="50000"/>
                </a:schemeClr>
              </a:solidFill>
            </a:endParaRPr>
          </a:p>
          <a:p>
            <a:pPr marL="0" indent="0">
              <a:buNone/>
            </a:pPr>
            <a:r>
              <a:rPr lang="en-US" sz="1100" dirty="0">
                <a:solidFill>
                  <a:schemeClr val="bg2">
                    <a:lumMod val="50000"/>
                  </a:schemeClr>
                </a:solidFill>
              </a:rPr>
              <a:t>	</a:t>
            </a:r>
          </a:p>
          <a:p>
            <a:pPr marL="0" indent="0">
              <a:buNone/>
            </a:pPr>
            <a:endParaRPr lang="en-US" sz="300" b="1" dirty="0"/>
          </a:p>
          <a:p>
            <a:pPr marL="0" indent="0">
              <a:buNone/>
            </a:pPr>
            <a:r>
              <a:rPr lang="en-US" sz="300" dirty="0"/>
              <a:t>	</a:t>
            </a:r>
            <a:endParaRPr lang="en-US" sz="400" b="1" dirty="0"/>
          </a:p>
        </p:txBody>
      </p:sp>
    </p:spTree>
    <p:extLst>
      <p:ext uri="{BB962C8B-B14F-4D97-AF65-F5344CB8AC3E}">
        <p14:creationId xmlns:p14="http://schemas.microsoft.com/office/powerpoint/2010/main" val="381193082"/>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ED7D31"/>
                </a:solidFill>
                <a:latin typeface="+mn-lt"/>
              </a:rPr>
              <a:t>When You Can’t Pay Rent</a:t>
            </a:r>
          </a:p>
        </p:txBody>
      </p:sp>
      <p:sp>
        <p:nvSpPr>
          <p:cNvPr id="3" name="Content Placeholder 2"/>
          <p:cNvSpPr>
            <a:spLocks noGrp="1"/>
          </p:cNvSpPr>
          <p:nvPr>
            <p:ph idx="1"/>
          </p:nvPr>
        </p:nvSpPr>
        <p:spPr>
          <a:xfrm>
            <a:off x="838200" y="1460500"/>
            <a:ext cx="10515600" cy="5032375"/>
          </a:xfrm>
        </p:spPr>
        <p:txBody>
          <a:bodyPr>
            <a:normAutofit/>
          </a:bodyPr>
          <a:lstStyle/>
          <a:p>
            <a:pPr marL="0" indent="0">
              <a:buNone/>
            </a:pPr>
            <a:r>
              <a:rPr lang="en-US" sz="2400" dirty="0">
                <a:solidFill>
                  <a:schemeClr val="bg2">
                    <a:lumMod val="50000"/>
                  </a:schemeClr>
                </a:solidFill>
              </a:rPr>
              <a:t>Most landlords will not evict you if you are a bit late paying your rent, although you will probably be charged a late fee. But if you find that you cannot pay your rent or your income is drastically reduced, you need to be proactive and contact your landlord as soon as you know you are having difficulty.</a:t>
            </a:r>
          </a:p>
          <a:p>
            <a:r>
              <a:rPr lang="en-US" sz="2400" dirty="0">
                <a:solidFill>
                  <a:schemeClr val="bg2">
                    <a:lumMod val="50000"/>
                  </a:schemeClr>
                </a:solidFill>
              </a:rPr>
              <a:t>Ask to negotiate a late payment in advance of your payment date</a:t>
            </a:r>
          </a:p>
          <a:p>
            <a:r>
              <a:rPr lang="en-US" sz="2400" dirty="0">
                <a:solidFill>
                  <a:schemeClr val="bg2">
                    <a:lumMod val="50000"/>
                  </a:schemeClr>
                </a:solidFill>
              </a:rPr>
              <a:t>Offer to pay some of the rent by the due date</a:t>
            </a:r>
          </a:p>
          <a:p>
            <a:r>
              <a:rPr lang="en-US" sz="2400" dirty="0">
                <a:solidFill>
                  <a:schemeClr val="bg2">
                    <a:lumMod val="50000"/>
                  </a:schemeClr>
                </a:solidFill>
              </a:rPr>
              <a:t>Explain your circumstances and how you expect to resolve </a:t>
            </a:r>
          </a:p>
          <a:p>
            <a:pPr marL="0" indent="0">
              <a:buNone/>
            </a:pPr>
            <a:r>
              <a:rPr lang="en-US" sz="2400" dirty="0">
                <a:solidFill>
                  <a:schemeClr val="bg2">
                    <a:lumMod val="50000"/>
                  </a:schemeClr>
                </a:solidFill>
              </a:rPr>
              <a:t>     them so that your rent will be pain on time in the future</a:t>
            </a:r>
          </a:p>
          <a:p>
            <a:pPr marL="0" indent="0">
              <a:buNone/>
            </a:pPr>
            <a:endParaRPr lang="en-US" sz="2400" b="1" dirty="0">
              <a:solidFill>
                <a:schemeClr val="bg2">
                  <a:lumMod val="50000"/>
                </a:schemeClr>
              </a:solidFill>
            </a:endParaRPr>
          </a:p>
          <a:p>
            <a:pPr marL="0" indent="0">
              <a:buNone/>
            </a:pPr>
            <a:r>
              <a:rPr lang="en-US" sz="2400" dirty="0">
                <a:solidFill>
                  <a:schemeClr val="bg2">
                    <a:lumMod val="50000"/>
                  </a:schemeClr>
                </a:solidFill>
              </a:rPr>
              <a:t>	</a:t>
            </a:r>
            <a:endParaRPr lang="en-US" b="1" dirty="0">
              <a:solidFill>
                <a:schemeClr val="bg2">
                  <a:lumMod val="50000"/>
                </a:schemeClr>
              </a:solidFill>
            </a:endParaRPr>
          </a:p>
        </p:txBody>
      </p:sp>
    </p:spTree>
    <p:extLst>
      <p:ext uri="{BB962C8B-B14F-4D97-AF65-F5344CB8AC3E}">
        <p14:creationId xmlns:p14="http://schemas.microsoft.com/office/powerpoint/2010/main" val="1711245395"/>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p:cNvPr>
          <p:cNvSpPr/>
          <p:nvPr/>
        </p:nvSpPr>
        <p:spPr>
          <a:xfrm>
            <a:off x="459824" y="1058469"/>
            <a:ext cx="11272345" cy="4154984"/>
          </a:xfrm>
          <a:prstGeom prst="rect">
            <a:avLst/>
          </a:prstGeom>
          <a:noFill/>
        </p:spPr>
        <p:txBody>
          <a:bodyPr wrap="square" lIns="91440" tIns="45720" rIns="91440" bIns="45720">
            <a:spAutoFit/>
          </a:bodyPr>
          <a:lstStyle/>
          <a:p>
            <a:pPr algn="ctr"/>
            <a:r>
              <a:rPr lang="en-US" sz="3600" dirty="0">
                <a:ln w="1905"/>
                <a:solidFill>
                  <a:srgbClr val="ED7D31"/>
                </a:solidFill>
              </a:rPr>
              <a:t>Find out housing costs (and other cool facts) for your town</a:t>
            </a:r>
          </a:p>
          <a:p>
            <a:pPr algn="ctr"/>
            <a:endParaRPr lang="en-US" sz="3600" b="1" dirty="0">
              <a:ln w="1905"/>
              <a:solidFill>
                <a:srgbClr val="ED7D31"/>
              </a:solidFill>
            </a:endParaRPr>
          </a:p>
          <a:p>
            <a:pPr algn="ctr"/>
            <a:endParaRPr lang="en-US" sz="3600" b="1" dirty="0">
              <a:ln w="1905"/>
              <a:solidFill>
                <a:srgbClr val="ED7D31"/>
              </a:solidFill>
            </a:endParaRPr>
          </a:p>
          <a:p>
            <a:pPr algn="ctr"/>
            <a:endParaRPr lang="en-US" sz="3600" b="1" dirty="0">
              <a:ln w="1905"/>
              <a:solidFill>
                <a:srgbClr val="ED7D31"/>
              </a:solidFill>
            </a:endParaRPr>
          </a:p>
          <a:p>
            <a:pPr algn="ctr"/>
            <a:endParaRPr lang="en-US" sz="3600" b="1" dirty="0">
              <a:ln w="1905"/>
              <a:solidFill>
                <a:srgbClr val="ED7D31"/>
              </a:solidFill>
            </a:endParaRPr>
          </a:p>
          <a:p>
            <a:r>
              <a:rPr lang="en-US" sz="2800" dirty="0">
                <a:ln w="1905"/>
                <a:solidFill>
                  <a:srgbClr val="ED7D31"/>
                </a:solidFill>
              </a:rPr>
              <a:t>Find your city and check out the housing costs. This can give you an idea of how to budget for housing costs when looking for a place to live.</a:t>
            </a:r>
          </a:p>
          <a:p>
            <a:pPr algn="ct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Slide Number Placeholder 6"/>
          <p:cNvSpPr>
            <a:spLocks noGrp="1"/>
          </p:cNvSpPr>
          <p:nvPr>
            <p:ph type="sldNum" sz="quarter" idx="12"/>
          </p:nvPr>
        </p:nvSpPr>
        <p:spPr/>
        <p:txBody>
          <a:bodyPr/>
          <a:lstStyle/>
          <a:p>
            <a:fld id="{19371857-6C0F-419C-BE67-A6A3108372AC}" type="slidenum">
              <a:rPr lang="en-US" smtClean="0"/>
              <a:t>24</a:t>
            </a:fld>
            <a:endParaRPr lang="en-US"/>
          </a:p>
        </p:txBody>
      </p:sp>
      <p:sp>
        <p:nvSpPr>
          <p:cNvPr id="14" name="TextBox 13"/>
          <p:cNvSpPr txBox="1"/>
          <p:nvPr/>
        </p:nvSpPr>
        <p:spPr>
          <a:xfrm>
            <a:off x="3331026" y="2058743"/>
            <a:ext cx="5529943" cy="1077218"/>
          </a:xfrm>
          <a:prstGeom prst="rect">
            <a:avLst/>
          </a:prstGeom>
          <a:noFill/>
        </p:spPr>
        <p:txBody>
          <a:bodyPr wrap="square" rtlCol="0">
            <a:spAutoFit/>
          </a:bodyPr>
          <a:lstStyle/>
          <a:p>
            <a:pPr algn="ctr"/>
            <a:r>
              <a:rPr lang="en-US" sz="3200" dirty="0"/>
              <a:t> </a:t>
            </a:r>
            <a:r>
              <a:rPr lang="en-US" sz="3200" dirty="0">
                <a:hlinkClick r:id="rId4"/>
              </a:rPr>
              <a:t>http://www.city-data.com</a:t>
            </a:r>
            <a:endParaRPr lang="en-US" sz="3200" dirty="0"/>
          </a:p>
          <a:p>
            <a:pPr algn="ctr"/>
            <a:endParaRPr lang="en-US" sz="3200" dirty="0"/>
          </a:p>
        </p:txBody>
      </p:sp>
      <p:pic>
        <p:nvPicPr>
          <p:cNvPr id="4" name="Picture 3">
            <a:extLst>
              <a:ext uri="{FF2B5EF4-FFF2-40B4-BE49-F238E27FC236}">
                <a16:creationId xmlns:a16="http://schemas.microsoft.com/office/drawing/2014/main" id="{7BE2F812-85F2-3C75-64AB-80A1F4996F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211801">
            <a:off x="2539407" y="1947623"/>
            <a:ext cx="1299458" cy="1299458"/>
          </a:xfrm>
          <a:prstGeom prst="rect">
            <a:avLst/>
          </a:prstGeom>
        </p:spPr>
      </p:pic>
    </p:spTree>
    <p:extLst>
      <p:ext uri="{BB962C8B-B14F-4D97-AF65-F5344CB8AC3E}">
        <p14:creationId xmlns:p14="http://schemas.microsoft.com/office/powerpoint/2010/main" val="4100477074"/>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10C81-BA28-3D38-6C80-4C7A721D6DB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15904905"/>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p:cNvPr>
          <p:cNvSpPr/>
          <p:nvPr/>
        </p:nvSpPr>
        <p:spPr>
          <a:xfrm>
            <a:off x="567556" y="322160"/>
            <a:ext cx="11027979" cy="646331"/>
          </a:xfrm>
          <a:prstGeom prst="rect">
            <a:avLst/>
          </a:prstGeom>
          <a:noFill/>
        </p:spPr>
        <p:txBody>
          <a:bodyPr wrap="square" lIns="91440" tIns="45720" rIns="91440" bIns="45720">
            <a:spAutoFit/>
          </a:bodyPr>
          <a:lstStyle/>
          <a:p>
            <a:pPr algn="ctr"/>
            <a:r>
              <a:rPr lang="en-US" sz="3600" b="1" dirty="0">
                <a:ln w="1905"/>
                <a:solidFill>
                  <a:srgbClr val="ED7D31"/>
                </a:solidFill>
              </a:rPr>
              <a:t>Athens</a:t>
            </a:r>
          </a:p>
        </p:txBody>
      </p:sp>
      <p:sp>
        <p:nvSpPr>
          <p:cNvPr id="7" name="Slide Number Placeholder 6"/>
          <p:cNvSpPr>
            <a:spLocks noGrp="1"/>
          </p:cNvSpPr>
          <p:nvPr>
            <p:ph type="sldNum" sz="quarter" idx="12"/>
          </p:nvPr>
        </p:nvSpPr>
        <p:spPr/>
        <p:txBody>
          <a:bodyPr/>
          <a:lstStyle/>
          <a:p>
            <a:fld id="{19371857-6C0F-419C-BE67-A6A3108372AC}" type="slidenum">
              <a:rPr lang="en-US" smtClean="0"/>
              <a:t>26</a:t>
            </a:fld>
            <a:endParaRPr lang="en-US"/>
          </a:p>
        </p:txBody>
      </p:sp>
      <p:sp>
        <p:nvSpPr>
          <p:cNvPr id="14" name="TextBox 13"/>
          <p:cNvSpPr txBox="1"/>
          <p:nvPr/>
        </p:nvSpPr>
        <p:spPr>
          <a:xfrm>
            <a:off x="553105" y="1228397"/>
            <a:ext cx="11056883" cy="4770537"/>
          </a:xfrm>
          <a:prstGeom prst="rect">
            <a:avLst/>
          </a:prstGeom>
          <a:noFill/>
        </p:spPr>
        <p:txBody>
          <a:bodyPr wrap="square" rtlCol="0">
            <a:spAutoFit/>
          </a:bodyPr>
          <a:lstStyle/>
          <a:p>
            <a:r>
              <a:rPr lang="en-US" sz="2400" dirty="0">
                <a:solidFill>
                  <a:schemeClr val="bg2">
                    <a:lumMod val="50000"/>
                  </a:schemeClr>
                </a:solidFill>
              </a:rPr>
              <a:t>Let’s look at Athens. You can find the following information about the cost of housing and much more at the link.</a:t>
            </a:r>
          </a:p>
          <a:p>
            <a:endParaRPr lang="en-US" sz="2400" dirty="0">
              <a:solidFill>
                <a:schemeClr val="bg2">
                  <a:lumMod val="50000"/>
                </a:schemeClr>
              </a:solidFill>
            </a:endParaRPr>
          </a:p>
          <a:p>
            <a:r>
              <a:rPr lang="en-US" sz="2400" dirty="0">
                <a:solidFill>
                  <a:schemeClr val="bg2">
                    <a:lumMod val="50000"/>
                  </a:schemeClr>
                </a:solidFill>
              </a:rPr>
              <a:t>Median monthly housing costs </a:t>
            </a:r>
            <a:r>
              <a:rPr lang="en-US" sz="2400" b="1" dirty="0">
                <a:solidFill>
                  <a:schemeClr val="bg2">
                    <a:lumMod val="50000"/>
                  </a:schemeClr>
                </a:solidFill>
              </a:rPr>
              <a:t>$852</a:t>
            </a:r>
          </a:p>
          <a:p>
            <a:r>
              <a:rPr lang="en-US" sz="2400" dirty="0">
                <a:solidFill>
                  <a:schemeClr val="bg2">
                    <a:lumMod val="50000"/>
                  </a:schemeClr>
                </a:solidFill>
              </a:rPr>
              <a:t>Median rent for a vacant unit </a:t>
            </a:r>
            <a:r>
              <a:rPr lang="en-US" sz="2400" b="1" dirty="0">
                <a:solidFill>
                  <a:schemeClr val="bg2">
                    <a:lumMod val="50000"/>
                  </a:schemeClr>
                </a:solidFill>
              </a:rPr>
              <a:t>$873</a:t>
            </a:r>
          </a:p>
          <a:p>
            <a:r>
              <a:rPr lang="en-US" sz="2400" dirty="0">
                <a:solidFill>
                  <a:schemeClr val="bg2">
                    <a:lumMod val="50000"/>
                  </a:schemeClr>
                </a:solidFill>
              </a:rPr>
              <a:t>Median price for vacant home for sale </a:t>
            </a:r>
            <a:r>
              <a:rPr lang="en-US" sz="2400" b="1" dirty="0">
                <a:solidFill>
                  <a:schemeClr val="bg2">
                    <a:lumMod val="50000"/>
                  </a:schemeClr>
                </a:solidFill>
              </a:rPr>
              <a:t>$236,099</a:t>
            </a:r>
          </a:p>
          <a:p>
            <a:endParaRPr lang="en-US" sz="2400" dirty="0">
              <a:solidFill>
                <a:schemeClr val="bg2">
                  <a:lumMod val="50000"/>
                </a:schemeClr>
              </a:solidFill>
            </a:endParaRPr>
          </a:p>
          <a:p>
            <a:r>
              <a:rPr lang="en-US" sz="2400" dirty="0">
                <a:solidFill>
                  <a:schemeClr val="bg2">
                    <a:lumMod val="50000"/>
                  </a:schemeClr>
                </a:solidFill>
                <a:hlinkClick r:id="rId4">
                  <a:extLst>
                    <a:ext uri="{A12FA001-AC4F-418D-AE19-62706E023703}">
                      <ahyp:hlinkClr xmlns:ahyp="http://schemas.microsoft.com/office/drawing/2018/hyperlinkcolor" val="tx"/>
                    </a:ext>
                  </a:extLst>
                </a:hlinkClick>
              </a:rPr>
              <a:t>http://www.city-data.com/housing/houses-Athens-Tennessee.html</a:t>
            </a:r>
            <a:r>
              <a:rPr lang="en-US" sz="2400" dirty="0">
                <a:solidFill>
                  <a:schemeClr val="bg2">
                    <a:lumMod val="50000"/>
                  </a:schemeClr>
                </a:solidFill>
              </a:rPr>
              <a:t> </a:t>
            </a:r>
            <a:br>
              <a:rPr lang="en-US" sz="2400" dirty="0">
                <a:solidFill>
                  <a:schemeClr val="bg2">
                    <a:lumMod val="50000"/>
                  </a:schemeClr>
                </a:solidFill>
              </a:rPr>
            </a:br>
            <a:br>
              <a:rPr lang="en-US" sz="2400" dirty="0">
                <a:solidFill>
                  <a:schemeClr val="bg2">
                    <a:lumMod val="50000"/>
                  </a:schemeClr>
                </a:solidFill>
              </a:rPr>
            </a:br>
            <a:r>
              <a:rPr lang="en-US" sz="2400" i="1" dirty="0">
                <a:solidFill>
                  <a:schemeClr val="bg2">
                    <a:lumMod val="50000"/>
                  </a:schemeClr>
                </a:solidFill>
              </a:rPr>
              <a:t>*use this link to complete the assignment in your Study Guide</a:t>
            </a:r>
          </a:p>
          <a:p>
            <a:endParaRPr lang="en-US" sz="3200" dirty="0">
              <a:solidFill>
                <a:srgbClr val="FF8300"/>
              </a:solidFill>
            </a:endParaRPr>
          </a:p>
          <a:p>
            <a:endParaRPr lang="en-US" sz="3200" dirty="0">
              <a:solidFill>
                <a:srgbClr val="FF8300"/>
              </a:solidFill>
            </a:endParaRPr>
          </a:p>
        </p:txBody>
      </p:sp>
    </p:spTree>
    <p:extLst>
      <p:ext uri="{BB962C8B-B14F-4D97-AF65-F5344CB8AC3E}">
        <p14:creationId xmlns:p14="http://schemas.microsoft.com/office/powerpoint/2010/main" val="40114680"/>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A451CE-79E9-AD0A-7D06-A2878FB131B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21281950"/>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3413" y="1583967"/>
            <a:ext cx="4402821" cy="1520409"/>
            <a:chOff x="2170481" y="1260183"/>
            <a:chExt cx="6592519" cy="2857871"/>
          </a:xfrm>
        </p:grpSpPr>
        <p:sp>
          <p:nvSpPr>
            <p:cNvPr id="4" name="TextBox 3">
              <a:hlinkClick r:id="rId3"/>
            </p:cNvPr>
            <p:cNvSpPr txBox="1"/>
            <p:nvPr/>
          </p:nvSpPr>
          <p:spPr>
            <a:xfrm>
              <a:off x="3429000" y="2787460"/>
              <a:ext cx="5334000" cy="1330594"/>
            </a:xfrm>
            <a:prstGeom prst="rect">
              <a:avLst/>
            </a:prstGeom>
            <a:solidFill>
              <a:schemeClr val="accent6">
                <a:lumMod val="40000"/>
                <a:lumOff val="60000"/>
              </a:schemeClr>
            </a:solidFill>
            <a:effectLst>
              <a:glow rad="1397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a:t>Relocation </a:t>
              </a:r>
            </a:p>
            <a:p>
              <a:pPr algn="ctr"/>
              <a:r>
                <a:rPr lang="en-US" sz="2000" dirty="0"/>
                <a:t>Cost of Living Calculator</a:t>
              </a:r>
            </a:p>
          </p:txBody>
        </p:sp>
        <p:grpSp>
          <p:nvGrpSpPr>
            <p:cNvPr id="5" name="Group 4"/>
            <p:cNvGrpSpPr/>
            <p:nvPr/>
          </p:nvGrpSpPr>
          <p:grpSpPr>
            <a:xfrm rot="2284119">
              <a:off x="2170481" y="1260183"/>
              <a:ext cx="2870361" cy="1214891"/>
              <a:chOff x="3442047" y="2580835"/>
              <a:chExt cx="2870361" cy="1214891"/>
            </a:xfrm>
          </p:grpSpPr>
          <p:sp>
            <p:nvSpPr>
              <p:cNvPr id="6" name="Rectangle 5"/>
              <p:cNvSpPr/>
              <p:nvPr/>
            </p:nvSpPr>
            <p:spPr>
              <a:xfrm>
                <a:off x="3442047" y="2580835"/>
                <a:ext cx="1950851" cy="1214891"/>
              </a:xfrm>
              <a:prstGeom prst="rect">
                <a:avLst/>
              </a:prstGeom>
              <a:noFill/>
            </p:spPr>
            <p:txBody>
              <a:bodyPr wrap="square" lIns="91440" tIns="45720" rIns="91440" bIns="45720">
                <a:spAutoFit/>
              </a:bodyPr>
              <a:lstStyle/>
              <a:p>
                <a:pPr algn="ctr"/>
                <a:r>
                  <a:rPr lang="en-US" sz="36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Click</a:t>
                </a:r>
              </a:p>
            </p:txBody>
          </p:sp>
          <p:sp>
            <p:nvSpPr>
              <p:cNvPr id="7" name="Right Arrow 6"/>
              <p:cNvSpPr/>
              <p:nvPr/>
            </p:nvSpPr>
            <p:spPr>
              <a:xfrm>
                <a:off x="5334000" y="3186684"/>
                <a:ext cx="978408" cy="484632"/>
              </a:xfrm>
              <a:prstGeom prst="rightArrow">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grpSp>
      </p:grpSp>
      <p:sp>
        <p:nvSpPr>
          <p:cNvPr id="9" name="TextBox 8"/>
          <p:cNvSpPr txBox="1"/>
          <p:nvPr/>
        </p:nvSpPr>
        <p:spPr>
          <a:xfrm>
            <a:off x="5163208" y="438295"/>
            <a:ext cx="6353504" cy="3785652"/>
          </a:xfrm>
          <a:prstGeom prst="rect">
            <a:avLst/>
          </a:prstGeom>
          <a:noFill/>
        </p:spPr>
        <p:txBody>
          <a:bodyPr wrap="square" rtlCol="0">
            <a:spAutoFit/>
          </a:bodyPr>
          <a:lstStyle/>
          <a:p>
            <a:r>
              <a:rPr lang="en-US" sz="2400" dirty="0">
                <a:solidFill>
                  <a:schemeClr val="bg2">
                    <a:lumMod val="50000"/>
                  </a:schemeClr>
                </a:solidFill>
              </a:rPr>
              <a:t>Now that you know a little bit about the renting process and the housing costs in your hometown, you may want to explore moving to another city where there are other job prospects.  Go to this site and compare the cost of moving from where you currently live to another city. Include the costs of housing and utilities, along with other household expenses, to compare the differences in living expenses in different places around the country.</a:t>
            </a:r>
          </a:p>
        </p:txBody>
      </p:sp>
      <p:pic>
        <p:nvPicPr>
          <p:cNvPr id="3" name="Picture 2">
            <a:extLst>
              <a:ext uri="{FF2B5EF4-FFF2-40B4-BE49-F238E27FC236}">
                <a16:creationId xmlns:a16="http://schemas.microsoft.com/office/drawing/2014/main" id="{2B1F6603-8FDF-669F-ED1A-27620E725EC9}"/>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840637740"/>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61720" y="484021"/>
            <a:ext cx="4909457" cy="5078313"/>
          </a:xfrm>
          <a:prstGeom prst="rect">
            <a:avLst/>
          </a:prstGeom>
          <a:noFill/>
        </p:spPr>
        <p:txBody>
          <a:bodyPr wrap="square" rtlCol="0">
            <a:spAutoFit/>
          </a:bodyPr>
          <a:lstStyle/>
          <a:p>
            <a:r>
              <a:rPr lang="en-US" dirty="0"/>
              <a:t>Renter’s insurance is something your will want to purchase as soon as you move into your new home or apartment. It is relatively inexpensive but priceless if disaster should happen to strike. Your landlord is responsible for maintaining the structure but any of the contents that belong to you, like your furniture, electronics, dishes, linens, and decorative items, would all be your responsibility to replace if something happened like a fire, flood, or robbery. Policies can cost as little as $12 a month. Many insurance companies who insure your vehicle can also insure your possessions and give you a discount. Rental insurance rates fluctuate based upon location due to crime rates and environmental risks, total value of your belongings, building age, and scope of coverage. The average renter has $25,000 worth of “stuff”.</a:t>
            </a:r>
          </a:p>
        </p:txBody>
      </p:sp>
      <p:sp>
        <p:nvSpPr>
          <p:cNvPr id="6" name="TextBox 5"/>
          <p:cNvSpPr txBox="1"/>
          <p:nvPr/>
        </p:nvSpPr>
        <p:spPr>
          <a:xfrm>
            <a:off x="545063" y="484021"/>
            <a:ext cx="3723583" cy="646331"/>
          </a:xfrm>
          <a:prstGeom prst="rect">
            <a:avLst/>
          </a:prstGeom>
          <a:noFill/>
        </p:spPr>
        <p:txBody>
          <a:bodyPr wrap="none" rtlCol="0">
            <a:spAutoFit/>
          </a:bodyPr>
          <a:lstStyle/>
          <a:p>
            <a:r>
              <a:rPr lang="en-US" sz="3600" b="1" dirty="0">
                <a:solidFill>
                  <a:srgbClr val="FF8300"/>
                </a:solidFill>
              </a:rPr>
              <a:t>Renter’s Insurance</a:t>
            </a:r>
          </a:p>
        </p:txBody>
      </p:sp>
      <p:pic>
        <p:nvPicPr>
          <p:cNvPr id="4" name="Picture 3">
            <a:extLst>
              <a:ext uri="{FF2B5EF4-FFF2-40B4-BE49-F238E27FC236}">
                <a16:creationId xmlns:a16="http://schemas.microsoft.com/office/drawing/2014/main" id="{AB8D074D-6203-96EE-F7BE-6549A6BF32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670" y="1396932"/>
            <a:ext cx="4296449" cy="3080473"/>
          </a:xfrm>
          <a:prstGeom prst="rect">
            <a:avLst/>
          </a:prstGeom>
        </p:spPr>
      </p:pic>
    </p:spTree>
    <p:extLst>
      <p:ext uri="{BB962C8B-B14F-4D97-AF65-F5344CB8AC3E}">
        <p14:creationId xmlns:p14="http://schemas.microsoft.com/office/powerpoint/2010/main" val="1381669705"/>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20082"/>
            <a:ext cx="10515600" cy="5055961"/>
          </a:xfrm>
        </p:spPr>
        <p:txBody>
          <a:bodyPr>
            <a:normAutofit/>
          </a:bodyPr>
          <a:lstStyle/>
          <a:p>
            <a:r>
              <a:rPr lang="en-US" sz="2800" dirty="0">
                <a:solidFill>
                  <a:schemeClr val="bg2">
                    <a:lumMod val="50000"/>
                  </a:schemeClr>
                </a:solidFill>
                <a:latin typeface="+mn-lt"/>
              </a:rPr>
              <a:t>You will need to complete a study guide with this lesson. After you complete the lesson and study guide, please turn it into your teacher.</a:t>
            </a:r>
            <a:br>
              <a:rPr lang="en-US" sz="2800" dirty="0">
                <a:solidFill>
                  <a:schemeClr val="bg2">
                    <a:lumMod val="50000"/>
                  </a:schemeClr>
                </a:solidFill>
                <a:latin typeface="+mn-lt"/>
              </a:rPr>
            </a:br>
            <a:br>
              <a:rPr lang="en-US" sz="2800" dirty="0">
                <a:solidFill>
                  <a:schemeClr val="bg2">
                    <a:lumMod val="50000"/>
                  </a:schemeClr>
                </a:solidFill>
                <a:latin typeface="+mn-lt"/>
              </a:rPr>
            </a:br>
            <a:endParaRPr lang="en-US" sz="2800" dirty="0">
              <a:solidFill>
                <a:schemeClr val="bg2">
                  <a:lumMod val="50000"/>
                </a:schemeClr>
              </a:solidFill>
              <a:latin typeface="+mn-lt"/>
            </a:endParaRPr>
          </a:p>
        </p:txBody>
      </p:sp>
    </p:spTree>
    <p:extLst>
      <p:ext uri="{BB962C8B-B14F-4D97-AF65-F5344CB8AC3E}">
        <p14:creationId xmlns:p14="http://schemas.microsoft.com/office/powerpoint/2010/main" val="1559795332"/>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9090" y="1551073"/>
            <a:ext cx="9160372" cy="5027145"/>
          </a:xfrm>
          <a:prstGeom prst="rect">
            <a:avLst/>
          </a:prstGeom>
        </p:spPr>
        <p:txBody>
          <a:bodyPr wrap="square">
            <a:spAutoFit/>
          </a:bodyPr>
          <a:lstStyle/>
          <a:p>
            <a:pPr>
              <a:lnSpc>
                <a:spcPct val="107000"/>
              </a:lnSpc>
              <a:spcAft>
                <a:spcPts val="800"/>
              </a:spcAft>
            </a:pPr>
            <a:endParaRPr lang="en-US" sz="1600" dirty="0">
              <a:solidFill>
                <a:schemeClr val="bg2">
                  <a:lumMod val="50000"/>
                </a:schemeClr>
              </a:solidFill>
              <a:ea typeface="PMingLiU"/>
              <a:cs typeface="PMingLiU"/>
            </a:endParaRPr>
          </a:p>
          <a:p>
            <a:pPr>
              <a:lnSpc>
                <a:spcPct val="107000"/>
              </a:lnSpc>
              <a:spcAft>
                <a:spcPts val="800"/>
              </a:spcAft>
            </a:pPr>
            <a:r>
              <a:rPr lang="en-US" sz="1600" dirty="0">
                <a:solidFill>
                  <a:schemeClr val="bg2">
                    <a:lumMod val="50000"/>
                  </a:schemeClr>
                </a:solidFill>
                <a:ea typeface="PMingLiU"/>
                <a:cs typeface="PMingLiU"/>
              </a:rPr>
              <a:t>Apartment affordability calculator </a:t>
            </a:r>
            <a:r>
              <a:rPr lang="en-US" sz="1600" dirty="0">
                <a:solidFill>
                  <a:schemeClr val="bg2">
                    <a:lumMod val="50000"/>
                  </a:schemeClr>
                </a:solidFill>
                <a:ea typeface="PMingLiU"/>
                <a:cs typeface="PMingLiU"/>
                <a:hlinkClick r:id="rId3">
                  <a:extLst>
                    <a:ext uri="{A12FA001-AC4F-418D-AE19-62706E023703}">
                      <ahyp:hlinkClr xmlns:ahyp="http://schemas.microsoft.com/office/drawing/2018/hyperlinkcolor" val="tx"/>
                    </a:ext>
                  </a:extLst>
                </a:hlinkClick>
              </a:rPr>
              <a:t>http://www.myapartmentmap.com/affordable_housing/calculator/</a:t>
            </a:r>
            <a:endParaRPr lang="en-US" sz="1600" dirty="0">
              <a:solidFill>
                <a:schemeClr val="bg2">
                  <a:lumMod val="50000"/>
                </a:schemeClr>
              </a:solidFill>
              <a:ea typeface="PMingLiU"/>
              <a:cs typeface="PMingLiU"/>
            </a:endParaRPr>
          </a:p>
          <a:p>
            <a:pPr>
              <a:lnSpc>
                <a:spcPct val="107000"/>
              </a:lnSpc>
              <a:spcAft>
                <a:spcPts val="800"/>
              </a:spcAft>
            </a:pPr>
            <a:r>
              <a:rPr lang="en-US" sz="1600" dirty="0">
                <a:solidFill>
                  <a:schemeClr val="bg2">
                    <a:lumMod val="50000"/>
                  </a:schemeClr>
                </a:solidFill>
                <a:ea typeface="PMingLiU"/>
                <a:cs typeface="PMingLiU"/>
              </a:rPr>
              <a:t>Rent calculator </a:t>
            </a:r>
            <a:r>
              <a:rPr lang="en-US" sz="1600" dirty="0">
                <a:solidFill>
                  <a:schemeClr val="bg2">
                    <a:lumMod val="50000"/>
                  </a:schemeClr>
                </a:solidFill>
                <a:ea typeface="PMingLiU"/>
                <a:cs typeface="PMingLiU"/>
                <a:hlinkClick r:id="rId4">
                  <a:extLst>
                    <a:ext uri="{A12FA001-AC4F-418D-AE19-62706E023703}">
                      <ahyp:hlinkClr xmlns:ahyp="http://schemas.microsoft.com/office/drawing/2018/hyperlinkcolor" val="tx"/>
                    </a:ext>
                  </a:extLst>
                </a:hlinkClick>
              </a:rPr>
              <a:t>http://firstapartmentguide.com/rent-calculator</a:t>
            </a:r>
            <a:endParaRPr lang="en-US" sz="1600" dirty="0">
              <a:solidFill>
                <a:schemeClr val="bg2">
                  <a:lumMod val="50000"/>
                </a:schemeClr>
              </a:solidFill>
              <a:ea typeface="PMingLiU"/>
              <a:cs typeface="PMingLiU"/>
            </a:endParaRPr>
          </a:p>
          <a:p>
            <a:pPr>
              <a:lnSpc>
                <a:spcPct val="107000"/>
              </a:lnSpc>
              <a:spcAft>
                <a:spcPts val="800"/>
              </a:spcAft>
            </a:pPr>
            <a:r>
              <a:rPr lang="en-US" sz="1600" dirty="0">
                <a:solidFill>
                  <a:schemeClr val="bg2">
                    <a:lumMod val="50000"/>
                  </a:schemeClr>
                </a:solidFill>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HUD   https://www.hud.gov/topics/rental_assistance</a:t>
            </a:r>
            <a:endParaRPr lang="en-US" sz="1600" dirty="0">
              <a:solidFill>
                <a:schemeClr val="bg2">
                  <a:lumMod val="50000"/>
                </a:schemeClr>
              </a:solidFill>
              <a:ea typeface="Calibri" panose="020F0502020204030204" pitchFamily="34" charset="0"/>
              <a:cs typeface="Times New Roman" panose="02020603050405020304" pitchFamily="18" charset="0"/>
            </a:endParaRPr>
          </a:p>
          <a:p>
            <a:pPr>
              <a:lnSpc>
                <a:spcPct val="107000"/>
              </a:lnSpc>
              <a:spcAft>
                <a:spcPts val="800"/>
              </a:spcAft>
            </a:pPr>
            <a:r>
              <a:rPr lang="en-US" sz="1600" dirty="0">
                <a:solidFill>
                  <a:schemeClr val="bg2">
                    <a:lumMod val="50000"/>
                  </a:schemeClr>
                </a:solidFill>
                <a:hlinkClick r:id="rId6">
                  <a:extLst>
                    <a:ext uri="{A12FA001-AC4F-418D-AE19-62706E023703}">
                      <ahyp:hlinkClr xmlns:ahyp="http://schemas.microsoft.com/office/drawing/2018/hyperlinkcolor" val="tx"/>
                    </a:ext>
                  </a:extLst>
                </a:hlinkClick>
              </a:rPr>
              <a:t>http://www.realtor.com/mortgage/tools/rent-or-buy-calculator</a:t>
            </a:r>
            <a:endParaRPr lang="en-US" sz="1600" dirty="0">
              <a:solidFill>
                <a:schemeClr val="bg2">
                  <a:lumMod val="50000"/>
                </a:schemeClr>
              </a:solidFill>
            </a:endParaRPr>
          </a:p>
          <a:p>
            <a:pPr>
              <a:lnSpc>
                <a:spcPct val="107000"/>
              </a:lnSpc>
              <a:spcAft>
                <a:spcPts val="800"/>
              </a:spcAft>
            </a:pPr>
            <a:r>
              <a:rPr lang="en-US" sz="1600" dirty="0">
                <a:solidFill>
                  <a:schemeClr val="bg2">
                    <a:lumMod val="50000"/>
                  </a:schemeClr>
                </a:solidFill>
                <a:hlinkClick r:id="rId7">
                  <a:extLst>
                    <a:ext uri="{A12FA001-AC4F-418D-AE19-62706E023703}">
                      <ahyp:hlinkClr xmlns:ahyp="http://schemas.microsoft.com/office/drawing/2018/hyperlinkcolor" val="tx"/>
                    </a:ext>
                  </a:extLst>
                </a:hlinkClick>
              </a:rPr>
              <a:t>http://www.city-data.com/housing/houses-Athens-Tennessee.html</a:t>
            </a:r>
            <a:r>
              <a:rPr lang="en-US" sz="1600" dirty="0">
                <a:solidFill>
                  <a:schemeClr val="bg2">
                    <a:lumMod val="50000"/>
                  </a:schemeClr>
                </a:solidFill>
              </a:rPr>
              <a:t> </a:t>
            </a:r>
          </a:p>
          <a:p>
            <a:pPr>
              <a:lnSpc>
                <a:spcPct val="107000"/>
              </a:lnSpc>
              <a:spcAft>
                <a:spcPts val="800"/>
              </a:spcAft>
            </a:pPr>
            <a:r>
              <a:rPr lang="en-US" sz="1600" dirty="0">
                <a:hlinkClick r:id="rId8"/>
              </a:rPr>
              <a:t>http://www.city-data.com</a:t>
            </a:r>
            <a:endParaRPr lang="en-US" sz="1600" dirty="0"/>
          </a:p>
          <a:p>
            <a:pPr>
              <a:lnSpc>
                <a:spcPct val="107000"/>
              </a:lnSpc>
              <a:spcAft>
                <a:spcPts val="800"/>
              </a:spcAft>
            </a:pPr>
            <a:r>
              <a:rPr lang="en-US" sz="1600" dirty="0">
                <a:solidFill>
                  <a:schemeClr val="bg2">
                    <a:lumMod val="50000"/>
                  </a:schemeClr>
                </a:solidFill>
                <a:hlinkClick r:id="rId7">
                  <a:extLst>
                    <a:ext uri="{A12FA001-AC4F-418D-AE19-62706E023703}">
                      <ahyp:hlinkClr xmlns:ahyp="http://schemas.microsoft.com/office/drawing/2018/hyperlinkcolor" val="tx"/>
                    </a:ext>
                  </a:extLst>
                </a:hlinkClick>
              </a:rPr>
              <a:t>http://www.city-data.com/housing/houses-Athens-Tennessee.html</a:t>
            </a:r>
            <a:r>
              <a:rPr lang="en-US" sz="1600" dirty="0">
                <a:solidFill>
                  <a:schemeClr val="bg2">
                    <a:lumMod val="50000"/>
                  </a:schemeClr>
                </a:solidFill>
              </a:rPr>
              <a:t> </a:t>
            </a:r>
            <a:br>
              <a:rPr lang="en-US" sz="1600" dirty="0">
                <a:solidFill>
                  <a:schemeClr val="bg2">
                    <a:lumMod val="50000"/>
                  </a:schemeClr>
                </a:solidFill>
              </a:rPr>
            </a:br>
            <a:br>
              <a:rPr lang="en-US" sz="1600" dirty="0">
                <a:solidFill>
                  <a:schemeClr val="bg2">
                    <a:lumMod val="50000"/>
                  </a:schemeClr>
                </a:solidFill>
              </a:rPr>
            </a:br>
            <a:endParaRPr lang="en-US" sz="1600" dirty="0"/>
          </a:p>
          <a:p>
            <a:pPr>
              <a:lnSpc>
                <a:spcPct val="107000"/>
              </a:lnSpc>
              <a:spcAft>
                <a:spcPts val="800"/>
              </a:spcAft>
            </a:pPr>
            <a:br>
              <a:rPr lang="en-US" sz="1600" dirty="0">
                <a:solidFill>
                  <a:schemeClr val="bg2">
                    <a:lumMod val="50000"/>
                  </a:schemeClr>
                </a:solidFill>
              </a:rPr>
            </a:br>
            <a:br>
              <a:rPr lang="en-US" sz="1600" dirty="0">
                <a:solidFill>
                  <a:schemeClr val="bg2">
                    <a:lumMod val="50000"/>
                  </a:schemeClr>
                </a:solidFill>
              </a:rPr>
            </a:br>
            <a:endParaRPr lang="en-US" sz="1600" dirty="0">
              <a:solidFill>
                <a:schemeClr val="bg2">
                  <a:lumMod val="50000"/>
                </a:schemeClr>
              </a:solidFill>
            </a:endParaRPr>
          </a:p>
          <a:p>
            <a:pPr>
              <a:lnSpc>
                <a:spcPct val="107000"/>
              </a:lnSpc>
              <a:spcAft>
                <a:spcPts val="800"/>
              </a:spcAft>
            </a:pPr>
            <a:endParaRPr lang="en-US" altLang="en-US" sz="1600" dirty="0">
              <a:solidFill>
                <a:schemeClr val="bg2">
                  <a:lumMod val="50000"/>
                </a:schemeClr>
              </a:solidFill>
            </a:endParaRPr>
          </a:p>
          <a:p>
            <a:pPr>
              <a:lnSpc>
                <a:spcPct val="107000"/>
              </a:lnSpc>
              <a:spcAft>
                <a:spcPts val="800"/>
              </a:spcAft>
            </a:pPr>
            <a:endParaRPr lang="en-US" sz="1400" dirty="0">
              <a:solidFill>
                <a:srgbClr val="FF0000"/>
              </a:solidFill>
              <a:ea typeface="Calibri" panose="020F0502020204030204" pitchFamily="34" charset="0"/>
              <a:cs typeface="Times New Roman" panose="02020603050405020304" pitchFamily="18" charset="0"/>
            </a:endParaRPr>
          </a:p>
        </p:txBody>
      </p:sp>
      <p:sp>
        <p:nvSpPr>
          <p:cNvPr id="4" name="TextBox 3"/>
          <p:cNvSpPr txBox="1"/>
          <p:nvPr/>
        </p:nvSpPr>
        <p:spPr>
          <a:xfrm>
            <a:off x="4328336" y="378979"/>
            <a:ext cx="3535327" cy="646331"/>
          </a:xfrm>
          <a:prstGeom prst="rect">
            <a:avLst/>
          </a:prstGeom>
          <a:noFill/>
        </p:spPr>
        <p:txBody>
          <a:bodyPr wrap="none" rtlCol="0">
            <a:spAutoFit/>
          </a:bodyPr>
          <a:lstStyle/>
          <a:p>
            <a:r>
              <a:rPr lang="en-US" sz="3600" b="1" dirty="0">
                <a:solidFill>
                  <a:srgbClr val="ED7D31"/>
                </a:solidFill>
              </a:rPr>
              <a:t>Helpful Websites </a:t>
            </a:r>
          </a:p>
        </p:txBody>
      </p:sp>
    </p:spTree>
    <p:extLst>
      <p:ext uri="{BB962C8B-B14F-4D97-AF65-F5344CB8AC3E}">
        <p14:creationId xmlns:p14="http://schemas.microsoft.com/office/powerpoint/2010/main" val="3265439155"/>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399" y="752240"/>
            <a:ext cx="9470572" cy="1200329"/>
          </a:xfrm>
          <a:prstGeom prst="rect">
            <a:avLst/>
          </a:prstGeom>
          <a:noFill/>
        </p:spPr>
        <p:txBody>
          <a:bodyPr wrap="square" rtlCol="0">
            <a:spAutoFit/>
          </a:bodyPr>
          <a:lstStyle/>
          <a:p>
            <a:r>
              <a:rPr lang="en-US" sz="2400" dirty="0">
                <a:solidFill>
                  <a:srgbClr val="ED7D31"/>
                </a:solidFill>
              </a:rPr>
              <a:t>In summary, you should put a lot of time and thought into deciding your housing needs and what you can afford. Be sure to read all the fine print before signing on the dotted line for your lease! </a:t>
            </a:r>
          </a:p>
        </p:txBody>
      </p:sp>
    </p:spTree>
    <p:extLst>
      <p:ext uri="{BB962C8B-B14F-4D97-AF65-F5344CB8AC3E}">
        <p14:creationId xmlns:p14="http://schemas.microsoft.com/office/powerpoint/2010/main" val="3607344165"/>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9276" y="781742"/>
            <a:ext cx="9853448" cy="1692771"/>
          </a:xfrm>
          <a:prstGeom prst="rect">
            <a:avLst/>
          </a:prstGeom>
          <a:noFill/>
        </p:spPr>
        <p:txBody>
          <a:bodyPr wrap="square" rtlCol="0">
            <a:spAutoFit/>
          </a:bodyPr>
          <a:lstStyle/>
          <a:p>
            <a:pPr algn="ctr"/>
            <a:r>
              <a:rPr lang="en-US" sz="3200" dirty="0">
                <a:solidFill>
                  <a:schemeClr val="bg2">
                    <a:lumMod val="50000"/>
                  </a:schemeClr>
                </a:solidFill>
              </a:rPr>
              <a:t>Ann A. Berry, Ph.D.</a:t>
            </a:r>
          </a:p>
          <a:p>
            <a:pPr algn="ctr"/>
            <a:r>
              <a:rPr lang="en-US" sz="2400" dirty="0">
                <a:solidFill>
                  <a:schemeClr val="bg2">
                    <a:lumMod val="50000"/>
                  </a:schemeClr>
                </a:solidFill>
              </a:rPr>
              <a:t>Assistant Department Head, Professor &amp; Consumer Economics Specialist</a:t>
            </a:r>
          </a:p>
          <a:p>
            <a:pPr algn="ctr"/>
            <a:r>
              <a:rPr lang="en-US" sz="2400" dirty="0">
                <a:solidFill>
                  <a:schemeClr val="bg2">
                    <a:lumMod val="50000"/>
                  </a:schemeClr>
                </a:solidFill>
              </a:rPr>
              <a:t>Department of Family &amp; Consumer Sciences</a:t>
            </a:r>
          </a:p>
          <a:p>
            <a:pPr algn="ctr"/>
            <a:r>
              <a:rPr lang="en-US" sz="2400" dirty="0">
                <a:solidFill>
                  <a:schemeClr val="bg2">
                    <a:lumMod val="50000"/>
                  </a:schemeClr>
                </a:solidFill>
              </a:rPr>
              <a:t>February 2026</a:t>
            </a:r>
          </a:p>
        </p:txBody>
      </p:sp>
      <p:sp>
        <p:nvSpPr>
          <p:cNvPr id="6" name="TextBox 5"/>
          <p:cNvSpPr txBox="1"/>
          <p:nvPr/>
        </p:nvSpPr>
        <p:spPr>
          <a:xfrm>
            <a:off x="1899557" y="4913391"/>
            <a:ext cx="8392886" cy="461665"/>
          </a:xfrm>
          <a:prstGeom prst="rect">
            <a:avLst/>
          </a:prstGeom>
          <a:noFill/>
        </p:spPr>
        <p:txBody>
          <a:bodyPr wrap="square" rtlCol="0">
            <a:spAutoFit/>
          </a:bodyPr>
          <a:lstStyle/>
          <a:p>
            <a:pPr algn="ctr"/>
            <a:r>
              <a:rPr lang="en-US" sz="1200" dirty="0">
                <a:solidFill>
                  <a:schemeClr val="bg2">
                    <a:lumMod val="50000"/>
                  </a:schemeClr>
                </a:solidFill>
              </a:rPr>
              <a:t>The University of Tennessee Extension offers its programs to all eligible persons regardless of race, color, national origin, sex, age or disability and is an Equal Opportunity Employer.</a:t>
            </a:r>
          </a:p>
        </p:txBody>
      </p:sp>
      <p:pic>
        <p:nvPicPr>
          <p:cNvPr id="5" name="Picture 4">
            <a:extLst>
              <a:ext uri="{FF2B5EF4-FFF2-40B4-BE49-F238E27FC236}">
                <a16:creationId xmlns:a16="http://schemas.microsoft.com/office/drawing/2014/main" id="{B36B220F-A3AD-FC0F-4B3A-C9376119BA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916" y="2957478"/>
            <a:ext cx="5818168" cy="1103616"/>
          </a:xfrm>
          <a:prstGeom prst="rect">
            <a:avLst/>
          </a:prstGeom>
        </p:spPr>
      </p:pic>
    </p:spTree>
    <p:extLst>
      <p:ext uri="{BB962C8B-B14F-4D97-AF65-F5344CB8AC3E}">
        <p14:creationId xmlns:p14="http://schemas.microsoft.com/office/powerpoint/2010/main" val="1724190361"/>
      </p:ext>
    </p:extLst>
  </p:cSld>
  <p:clrMapOvr>
    <a:masterClrMapping/>
  </p:clrMapOvr>
  <mc:AlternateContent xmlns:mc="http://schemas.openxmlformats.org/markup-compatibility/2006">
    <mc:Choice xmlns:p14="http://schemas.microsoft.com/office/powerpoint/2010/main" Requires="p14">
      <p:transition spd="slow" p14:dur="2500">
        <p14:prism isContent="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93521" y="191760"/>
            <a:ext cx="11624441" cy="1549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0" tIns="126960" rIns="95220" bIns="12696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333333"/>
                </a:solidFill>
                <a:effectLst/>
                <a:latin typeface="Arial" panose="020B0604020202020204" pitchFamily="34" charset="0"/>
                <a:cs typeface="Arial" panose="020B0604020202020204" pitchFamily="34" charset="0"/>
              </a:rPr>
              <a:t>	</a:t>
            </a:r>
            <a:r>
              <a:rPr kumimoji="0" lang="en-US" altLang="en-US" sz="3600" b="1" i="0" u="none" strike="noStrike" cap="none" normalizeH="0" baseline="0" dirty="0">
                <a:ln>
                  <a:noFill/>
                </a:ln>
                <a:solidFill>
                  <a:srgbClr val="FF8300"/>
                </a:solidFill>
                <a:effectLst/>
                <a:cs typeface="Arial" panose="020B0604020202020204" pitchFamily="34" charset="0"/>
              </a:rPr>
              <a:t>On the Move</a:t>
            </a:r>
          </a:p>
          <a:p>
            <a:pPr marL="0" marR="0" lvl="0" indent="0" defTabSz="914400" rtl="0" eaLnBrk="0" fontAlgn="ctr"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200" b="0" i="1" u="none" strike="noStrike" cap="none" normalizeH="0" baseline="0" dirty="0">
                <a:ln>
                  <a:noFill/>
                </a:ln>
                <a:solidFill>
                  <a:srgbClr val="777777"/>
                </a:solidFill>
                <a:effectLst/>
                <a:latin typeface="Arial" panose="020B0604020202020204" pitchFamily="34" charset="0"/>
              </a:rPr>
              <a:t>	Source: </a:t>
            </a:r>
            <a:r>
              <a:rPr kumimoji="0" lang="en-US" altLang="en-US" sz="1200" b="0" i="1" u="none" strike="noStrike" cap="none" normalizeH="0" baseline="0" dirty="0">
                <a:ln>
                  <a:noFill/>
                </a:ln>
                <a:solidFill>
                  <a:srgbClr val="777777"/>
                </a:solidFill>
                <a:effectLst/>
                <a:latin typeface="Arial" panose="020B0604020202020204" pitchFamily="34" charset="0"/>
                <a:hlinkClick r:id="rId3"/>
              </a:rPr>
              <a:t>U.S. Census</a:t>
            </a:r>
            <a:r>
              <a:rPr kumimoji="0" lang="en-US" altLang="en-US" sz="1200" b="0" i="1" u="none" strike="noStrike" cap="none" normalizeH="0" baseline="0" dirty="0">
                <a:ln>
                  <a:noFill/>
                </a:ln>
                <a:solidFill>
                  <a:srgbClr val="777777"/>
                </a:solidFill>
                <a:effectLst/>
                <a:latin typeface="Arial" panose="020B0604020202020204" pitchFamily="34" charset="0"/>
              </a:rPr>
              <a:t>; </a:t>
            </a:r>
            <a:r>
              <a:rPr kumimoji="0" lang="en-US" altLang="en-US" sz="1200" b="0" i="1" u="none" strike="noStrike" cap="none" normalizeH="0" baseline="0" dirty="0">
                <a:ln>
                  <a:noFill/>
                </a:ln>
                <a:solidFill>
                  <a:srgbClr val="777777"/>
                </a:solidFill>
                <a:effectLst/>
                <a:latin typeface="Arial" panose="020B0604020202020204" pitchFamily="34" charset="0"/>
                <a:hlinkClick r:id="rId4"/>
              </a:rPr>
              <a:t>www.smartaboutmoney.org</a:t>
            </a:r>
            <a:endParaRPr kumimoji="0" lang="en-US" altLang="en-US" sz="1200" b="0" i="1" u="none" strike="noStrike" cap="none" normalizeH="0" baseline="0" dirty="0">
              <a:ln>
                <a:noFill/>
              </a:ln>
              <a:solidFill>
                <a:srgbClr val="777777"/>
              </a:solidFill>
              <a:effectLst/>
              <a:latin typeface="Arial" panose="020B0604020202020204" pitchFamily="34" charset="0"/>
            </a:endParaRPr>
          </a:p>
          <a:p>
            <a:pPr marL="0" marR="0" lvl="0" indent="0" defTabSz="914400" rtl="0" eaLnBrk="0" fontAlgn="ctr"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rgbClr val="777777"/>
              </a:solidFill>
              <a:effectLst/>
              <a:latin typeface="Arial" panose="020B0604020202020204" pitchFamily="34" charset="0"/>
            </a:endParaRPr>
          </a:p>
          <a:p>
            <a:pPr marL="0" marR="0" lvl="0" indent="0" defTabSz="914400" rtl="0" eaLnBrk="0" fontAlgn="ctr"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Infographic: Average housing mov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80" y="1606814"/>
            <a:ext cx="3824673" cy="31607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54415" y="314683"/>
            <a:ext cx="6006326" cy="5078313"/>
          </a:xfrm>
          <a:prstGeom prst="rect">
            <a:avLst/>
          </a:prstGeom>
          <a:noFill/>
        </p:spPr>
        <p:txBody>
          <a:bodyPr wrap="square" rtlCol="0">
            <a:spAutoFit/>
          </a:bodyPr>
          <a:lstStyle/>
          <a:p>
            <a:r>
              <a:rPr lang="en-US" dirty="0">
                <a:solidFill>
                  <a:schemeClr val="bg2">
                    <a:lumMod val="50000"/>
                  </a:schemeClr>
                </a:solidFill>
              </a:rPr>
              <a:t>As you can see from this graphic, people </a:t>
            </a:r>
          </a:p>
          <a:p>
            <a:r>
              <a:rPr lang="en-US" dirty="0">
                <a:solidFill>
                  <a:schemeClr val="bg2">
                    <a:lumMod val="50000"/>
                  </a:schemeClr>
                </a:solidFill>
              </a:rPr>
              <a:t>tend to move a lot during a lifetime. At age 18</a:t>
            </a:r>
          </a:p>
          <a:p>
            <a:r>
              <a:rPr lang="en-US" dirty="0">
                <a:solidFill>
                  <a:schemeClr val="bg2">
                    <a:lumMod val="50000"/>
                  </a:schemeClr>
                </a:solidFill>
              </a:rPr>
              <a:t>you can expect to move over </a:t>
            </a:r>
            <a:r>
              <a:rPr lang="en-US" b="1" dirty="0">
                <a:solidFill>
                  <a:schemeClr val="bg2">
                    <a:lumMod val="50000"/>
                  </a:schemeClr>
                </a:solidFill>
              </a:rPr>
              <a:t>9 more times</a:t>
            </a:r>
            <a:r>
              <a:rPr lang="en-US" dirty="0">
                <a:solidFill>
                  <a:schemeClr val="bg2">
                    <a:lumMod val="50000"/>
                  </a:schemeClr>
                </a:solidFill>
              </a:rPr>
              <a:t>! It is </a:t>
            </a:r>
          </a:p>
          <a:p>
            <a:r>
              <a:rPr lang="en-US" dirty="0">
                <a:solidFill>
                  <a:schemeClr val="bg2">
                    <a:lumMod val="50000"/>
                  </a:schemeClr>
                </a:solidFill>
              </a:rPr>
              <a:t>estimated that it costs $1,450 to move locally, or </a:t>
            </a:r>
          </a:p>
          <a:p>
            <a:r>
              <a:rPr lang="en-US" dirty="0">
                <a:solidFill>
                  <a:schemeClr val="bg2">
                    <a:lumMod val="50000"/>
                  </a:schemeClr>
                </a:solidFill>
              </a:rPr>
              <a:t>$25-$75 per hour. Moving across the country can </a:t>
            </a:r>
          </a:p>
          <a:p>
            <a:r>
              <a:rPr lang="en-US" dirty="0">
                <a:solidFill>
                  <a:schemeClr val="bg2">
                    <a:lumMod val="50000"/>
                  </a:schemeClr>
                </a:solidFill>
              </a:rPr>
              <a:t>average $4,572. To make the best decisions for those</a:t>
            </a:r>
          </a:p>
          <a:p>
            <a:r>
              <a:rPr lang="en-US" dirty="0">
                <a:solidFill>
                  <a:schemeClr val="bg2">
                    <a:lumMod val="50000"/>
                  </a:schemeClr>
                </a:solidFill>
              </a:rPr>
              <a:t>9+ moves, there are some basics you need to know</a:t>
            </a:r>
          </a:p>
          <a:p>
            <a:r>
              <a:rPr lang="en-US" dirty="0">
                <a:solidFill>
                  <a:schemeClr val="bg2">
                    <a:lumMod val="50000"/>
                  </a:schemeClr>
                </a:solidFill>
              </a:rPr>
              <a:t>before beginning your housing search. In this lesson </a:t>
            </a:r>
          </a:p>
          <a:p>
            <a:r>
              <a:rPr lang="en-US" dirty="0">
                <a:solidFill>
                  <a:schemeClr val="bg2">
                    <a:lumMod val="50000"/>
                  </a:schemeClr>
                </a:solidFill>
              </a:rPr>
              <a:t>we are going to focus on the things you need to </a:t>
            </a:r>
          </a:p>
          <a:p>
            <a:r>
              <a:rPr lang="en-US" dirty="0">
                <a:solidFill>
                  <a:schemeClr val="bg2">
                    <a:lumMod val="50000"/>
                  </a:schemeClr>
                </a:solidFill>
              </a:rPr>
              <a:t>consider when renting a place to live rather than </a:t>
            </a:r>
          </a:p>
          <a:p>
            <a:r>
              <a:rPr lang="en-US" dirty="0">
                <a:solidFill>
                  <a:schemeClr val="bg2">
                    <a:lumMod val="50000"/>
                  </a:schemeClr>
                </a:solidFill>
              </a:rPr>
              <a:t>purchasing a home. However, we will discuss the</a:t>
            </a:r>
          </a:p>
          <a:p>
            <a:r>
              <a:rPr lang="en-US" dirty="0">
                <a:solidFill>
                  <a:schemeClr val="bg2">
                    <a:lumMod val="50000"/>
                  </a:schemeClr>
                </a:solidFill>
              </a:rPr>
              <a:t>advantages and disadvantages of both buying and</a:t>
            </a:r>
          </a:p>
          <a:p>
            <a:r>
              <a:rPr lang="en-US" dirty="0">
                <a:solidFill>
                  <a:schemeClr val="bg2">
                    <a:lumMod val="50000"/>
                  </a:schemeClr>
                </a:solidFill>
              </a:rPr>
              <a:t>renting.</a:t>
            </a:r>
          </a:p>
          <a:p>
            <a:endParaRPr lang="en-US" dirty="0">
              <a:solidFill>
                <a:schemeClr val="bg2">
                  <a:lumMod val="50000"/>
                </a:schemeClr>
              </a:solidFill>
            </a:endParaRPr>
          </a:p>
          <a:p>
            <a:r>
              <a:rPr lang="en-US" dirty="0">
                <a:solidFill>
                  <a:schemeClr val="bg2">
                    <a:lumMod val="50000"/>
                  </a:schemeClr>
                </a:solidFill>
              </a:rPr>
              <a:t>When you think you are ready to purchase a home,</a:t>
            </a:r>
          </a:p>
          <a:p>
            <a:r>
              <a:rPr lang="en-US" dirty="0">
                <a:solidFill>
                  <a:schemeClr val="bg2">
                    <a:lumMod val="50000"/>
                  </a:schemeClr>
                </a:solidFill>
              </a:rPr>
              <a:t>consider attending a first-time Home Buyer </a:t>
            </a:r>
          </a:p>
          <a:p>
            <a:r>
              <a:rPr lang="en-US" dirty="0">
                <a:solidFill>
                  <a:schemeClr val="bg2">
                    <a:lumMod val="50000"/>
                  </a:schemeClr>
                </a:solidFill>
              </a:rPr>
              <a:t>Education Class taught by a UT Extension agent in</a:t>
            </a:r>
          </a:p>
          <a:p>
            <a:r>
              <a:rPr lang="en-US" dirty="0">
                <a:solidFill>
                  <a:schemeClr val="bg2">
                    <a:lumMod val="50000"/>
                  </a:schemeClr>
                </a:solidFill>
              </a:rPr>
              <a:t>your area before you begin the mortgage process.</a:t>
            </a:r>
          </a:p>
        </p:txBody>
      </p:sp>
    </p:spTree>
    <p:extLst>
      <p:ext uri="{BB962C8B-B14F-4D97-AF65-F5344CB8AC3E}">
        <p14:creationId xmlns:p14="http://schemas.microsoft.com/office/powerpoint/2010/main" val="3095910800"/>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324" y="571500"/>
            <a:ext cx="11004331" cy="4801314"/>
          </a:xfrm>
          <a:prstGeom prst="rect">
            <a:avLst/>
          </a:prstGeom>
          <a:noFill/>
        </p:spPr>
        <p:txBody>
          <a:bodyPr wrap="square" rtlCol="0">
            <a:spAutoFit/>
          </a:bodyPr>
          <a:lstStyle/>
          <a:p>
            <a:r>
              <a:rPr lang="en-US" dirty="0">
                <a:solidFill>
                  <a:schemeClr val="bg2">
                    <a:lumMod val="50000"/>
                  </a:schemeClr>
                </a:solidFill>
              </a:rPr>
              <a:t>Finding a place to live that fits your budget and lifestyle is very important at any stage of your life. When you are first starting out your housing options may be limited, whether by your budget or by where you live and what is available. </a:t>
            </a:r>
          </a:p>
          <a:p>
            <a:endParaRPr lang="en-US" dirty="0">
              <a:solidFill>
                <a:schemeClr val="bg2">
                  <a:lumMod val="50000"/>
                </a:schemeClr>
              </a:solidFill>
            </a:endParaRPr>
          </a:p>
          <a:p>
            <a:r>
              <a:rPr lang="en-US" b="1" dirty="0">
                <a:solidFill>
                  <a:schemeClr val="bg2">
                    <a:lumMod val="50000"/>
                  </a:schemeClr>
                </a:solidFill>
              </a:rPr>
              <a:t>Questions you need to consider no matter whether you want to rent or own your home:</a:t>
            </a:r>
          </a:p>
          <a:p>
            <a:endParaRPr lang="en-US" dirty="0">
              <a:solidFill>
                <a:schemeClr val="bg2">
                  <a:lumMod val="50000"/>
                </a:schemeClr>
              </a:solidFill>
            </a:endParaRPr>
          </a:p>
          <a:p>
            <a:r>
              <a:rPr lang="en-US" dirty="0">
                <a:solidFill>
                  <a:schemeClr val="bg2">
                    <a:lumMod val="50000"/>
                  </a:schemeClr>
                </a:solidFill>
              </a:rPr>
              <a:t>Will you be staying in your hometown?</a:t>
            </a:r>
            <a:br>
              <a:rPr lang="en-US" dirty="0">
                <a:solidFill>
                  <a:schemeClr val="bg2">
                    <a:lumMod val="50000"/>
                  </a:schemeClr>
                </a:solidFill>
              </a:rPr>
            </a:br>
            <a:endParaRPr lang="en-US" dirty="0">
              <a:solidFill>
                <a:schemeClr val="bg2">
                  <a:lumMod val="50000"/>
                </a:schemeClr>
              </a:solidFill>
            </a:endParaRPr>
          </a:p>
          <a:p>
            <a:r>
              <a:rPr lang="en-US" dirty="0">
                <a:solidFill>
                  <a:schemeClr val="bg2">
                    <a:lumMod val="50000"/>
                  </a:schemeClr>
                </a:solidFill>
              </a:rPr>
              <a:t>Will you be moving to go to college?</a:t>
            </a:r>
            <a:br>
              <a:rPr lang="en-US" dirty="0">
                <a:solidFill>
                  <a:schemeClr val="bg2">
                    <a:lumMod val="50000"/>
                  </a:schemeClr>
                </a:solidFill>
              </a:rPr>
            </a:br>
            <a:endParaRPr lang="en-US" dirty="0">
              <a:solidFill>
                <a:schemeClr val="bg2">
                  <a:lumMod val="50000"/>
                </a:schemeClr>
              </a:solidFill>
            </a:endParaRPr>
          </a:p>
          <a:p>
            <a:r>
              <a:rPr lang="en-US" dirty="0">
                <a:solidFill>
                  <a:schemeClr val="bg2">
                    <a:lumMod val="50000"/>
                  </a:schemeClr>
                </a:solidFill>
              </a:rPr>
              <a:t>Will you be moving to start a new job?</a:t>
            </a:r>
            <a:br>
              <a:rPr lang="en-US" dirty="0">
                <a:solidFill>
                  <a:schemeClr val="bg2">
                    <a:lumMod val="50000"/>
                  </a:schemeClr>
                </a:solidFill>
              </a:rPr>
            </a:br>
            <a:endParaRPr lang="en-US" dirty="0">
              <a:solidFill>
                <a:schemeClr val="bg2">
                  <a:lumMod val="50000"/>
                </a:schemeClr>
              </a:solidFill>
            </a:endParaRPr>
          </a:p>
          <a:p>
            <a:r>
              <a:rPr lang="en-US" dirty="0">
                <a:solidFill>
                  <a:schemeClr val="bg2">
                    <a:lumMod val="50000"/>
                  </a:schemeClr>
                </a:solidFill>
              </a:rPr>
              <a:t>Will you be living with a roommate?</a:t>
            </a:r>
            <a:br>
              <a:rPr lang="en-US" dirty="0">
                <a:solidFill>
                  <a:schemeClr val="bg2">
                    <a:lumMod val="50000"/>
                  </a:schemeClr>
                </a:solidFill>
              </a:rPr>
            </a:br>
            <a:br>
              <a:rPr lang="en-US" dirty="0">
                <a:solidFill>
                  <a:schemeClr val="bg2">
                    <a:lumMod val="50000"/>
                  </a:schemeClr>
                </a:solidFill>
              </a:rPr>
            </a:br>
            <a:r>
              <a:rPr lang="en-US" dirty="0">
                <a:solidFill>
                  <a:schemeClr val="bg2">
                    <a:lumMod val="50000"/>
                  </a:schemeClr>
                </a:solidFill>
              </a:rPr>
              <a:t>Do you have pets?</a:t>
            </a:r>
            <a:br>
              <a:rPr lang="en-US" dirty="0">
                <a:solidFill>
                  <a:schemeClr val="bg2">
                    <a:lumMod val="50000"/>
                  </a:schemeClr>
                </a:solidFill>
              </a:rPr>
            </a:br>
            <a:endParaRPr lang="en-US" dirty="0">
              <a:solidFill>
                <a:schemeClr val="bg2">
                  <a:lumMod val="50000"/>
                </a:schemeClr>
              </a:solidFill>
            </a:endParaRPr>
          </a:p>
          <a:p>
            <a:r>
              <a:rPr lang="en-US" dirty="0">
                <a:solidFill>
                  <a:schemeClr val="bg2">
                    <a:lumMod val="50000"/>
                  </a:schemeClr>
                </a:solidFill>
              </a:rPr>
              <a:t>Do you have money set aside for moving expenses?</a:t>
            </a:r>
          </a:p>
        </p:txBody>
      </p:sp>
      <p:pic>
        <p:nvPicPr>
          <p:cNvPr id="6" name="Picture 5">
            <a:extLst>
              <a:ext uri="{FF2B5EF4-FFF2-40B4-BE49-F238E27FC236}">
                <a16:creationId xmlns:a16="http://schemas.microsoft.com/office/drawing/2014/main" id="{74C9C1E6-F2EF-3A2C-CEFD-371CB48AF9E9}"/>
              </a:ext>
            </a:extLst>
          </p:cNvPr>
          <p:cNvPicPr>
            <a:picLocks noChangeAspect="1"/>
          </p:cNvPicPr>
          <p:nvPr/>
        </p:nvPicPr>
        <p:blipFill>
          <a:blip r:embed="rId2"/>
          <a:stretch>
            <a:fillRect/>
          </a:stretch>
        </p:blipFill>
        <p:spPr>
          <a:xfrm>
            <a:off x="7236374" y="1975596"/>
            <a:ext cx="3932280" cy="3397218"/>
          </a:xfrm>
          <a:prstGeom prst="rect">
            <a:avLst/>
          </a:prstGeom>
        </p:spPr>
      </p:pic>
    </p:spTree>
    <p:extLst>
      <p:ext uri="{BB962C8B-B14F-4D97-AF65-F5344CB8AC3E}">
        <p14:creationId xmlns:p14="http://schemas.microsoft.com/office/powerpoint/2010/main" val="482121733"/>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2394FE-C8E0-27D6-1786-F8661F081FDB}"/>
              </a:ext>
            </a:extLst>
          </p:cNvPr>
          <p:cNvPicPr>
            <a:picLocks noChangeAspect="1"/>
          </p:cNvPicPr>
          <p:nvPr/>
        </p:nvPicPr>
        <p:blipFill>
          <a:blip r:embed="rId3" cstate="print">
            <a:extLst>
              <a:ext uri="{28A0092B-C50C-407E-A947-70E740481C1C}">
                <a14:useLocalDpi xmlns:a14="http://schemas.microsoft.com/office/drawing/2010/main" val="0"/>
              </a:ext>
            </a:extLst>
          </a:blip>
          <a:srcRect b="9894"/>
          <a:stretch>
            <a:fillRect/>
          </a:stretch>
        </p:blipFill>
        <p:spPr>
          <a:xfrm>
            <a:off x="134006" y="714703"/>
            <a:ext cx="3983421" cy="3589284"/>
          </a:xfrm>
          <a:prstGeom prst="rect">
            <a:avLst/>
          </a:prstGeom>
        </p:spPr>
      </p:pic>
      <p:sp>
        <p:nvSpPr>
          <p:cNvPr id="73" name="Up Arrow 72"/>
          <p:cNvSpPr/>
          <p:nvPr/>
        </p:nvSpPr>
        <p:spPr>
          <a:xfrm>
            <a:off x="5629407" y="4557591"/>
            <a:ext cx="43532" cy="321123"/>
          </a:xfrm>
          <a:prstGeom prst="upArrow">
            <a:avLst/>
          </a:prstGeom>
          <a:solidFill>
            <a:schemeClr val="accent6">
              <a:lumMod val="75000"/>
            </a:scheme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Box 3"/>
          <p:cNvSpPr txBox="1"/>
          <p:nvPr/>
        </p:nvSpPr>
        <p:spPr>
          <a:xfrm>
            <a:off x="3870434" y="508168"/>
            <a:ext cx="7959240" cy="4801314"/>
          </a:xfrm>
          <a:prstGeom prst="rect">
            <a:avLst/>
          </a:prstGeom>
          <a:noFill/>
        </p:spPr>
        <p:txBody>
          <a:bodyPr wrap="square" rtlCol="0">
            <a:spAutoFit/>
          </a:bodyPr>
          <a:lstStyle/>
          <a:p>
            <a:r>
              <a:rPr lang="en-US" dirty="0">
                <a:solidFill>
                  <a:schemeClr val="bg2">
                    <a:lumMod val="50000"/>
                  </a:schemeClr>
                </a:solidFill>
              </a:rPr>
              <a:t>Purchasing a home requires commitment to save money for a down payment and closing costs. Most lenders require 20% of the loan amount for the down payment. Also, a good credit history with a good credit score is required to get the best mortgage rates. THDA (Tennessee Housing Development Agency) offers loans to first-time homebuyers, and they require a minimum credit score of 640. Lenders want to see that you have steady employment, too. </a:t>
            </a:r>
          </a:p>
          <a:p>
            <a:endParaRPr lang="en-US" dirty="0">
              <a:solidFill>
                <a:schemeClr val="bg2">
                  <a:lumMod val="50000"/>
                </a:schemeClr>
              </a:solidFill>
            </a:endParaRPr>
          </a:p>
          <a:p>
            <a:r>
              <a:rPr lang="en-US" dirty="0">
                <a:solidFill>
                  <a:schemeClr val="bg2">
                    <a:lumMod val="50000"/>
                  </a:schemeClr>
                </a:solidFill>
              </a:rPr>
              <a:t>Renting might be the better option if you are just starting out working and don’t know how long you plan to be in the area. If you are not sure of your plans, homeownership may not be your best option right now, so you should consider renting. Many rental companies run a credit check on you before renting to you. Even renting a house or apartment will require you have some money saved up for moving expenses. We will go into those in detail.</a:t>
            </a:r>
          </a:p>
          <a:p>
            <a:endParaRPr lang="en-US" dirty="0">
              <a:solidFill>
                <a:schemeClr val="bg2">
                  <a:lumMod val="50000"/>
                </a:schemeClr>
              </a:solidFill>
            </a:endParaRPr>
          </a:p>
          <a:p>
            <a:r>
              <a:rPr lang="en-US" dirty="0">
                <a:solidFill>
                  <a:schemeClr val="bg2">
                    <a:lumMod val="50000"/>
                  </a:schemeClr>
                </a:solidFill>
              </a:rPr>
              <a:t>You can visit this website to compare the cost of buying vs renting</a:t>
            </a:r>
          </a:p>
          <a:p>
            <a:r>
              <a:rPr lang="en-US" dirty="0">
                <a:solidFill>
                  <a:schemeClr val="bg2">
                    <a:lumMod val="50000"/>
                  </a:schemeClr>
                </a:solidFill>
                <a:hlinkClick r:id="rId4">
                  <a:extLst>
                    <a:ext uri="{A12FA001-AC4F-418D-AE19-62706E023703}">
                      <ahyp:hlinkClr xmlns:ahyp="http://schemas.microsoft.com/office/drawing/2018/hyperlinkcolor" val="tx"/>
                    </a:ext>
                  </a:extLst>
                </a:hlinkClick>
              </a:rPr>
              <a:t>http://www.realtor.com/mortgage/tools/rent-or-buy-calculator/</a:t>
            </a:r>
            <a:endParaRPr lang="en-US" dirty="0">
              <a:solidFill>
                <a:schemeClr val="bg2">
                  <a:lumMod val="50000"/>
                </a:schemeClr>
              </a:solidFill>
            </a:endParaRPr>
          </a:p>
          <a:p>
            <a:endParaRPr lang="en-US" dirty="0">
              <a:solidFill>
                <a:schemeClr val="bg2">
                  <a:lumMod val="50000"/>
                </a:schemeClr>
              </a:solidFill>
            </a:endParaRPr>
          </a:p>
        </p:txBody>
      </p:sp>
    </p:spTree>
    <p:extLst>
      <p:ext uri="{BB962C8B-B14F-4D97-AF65-F5344CB8AC3E}">
        <p14:creationId xmlns:p14="http://schemas.microsoft.com/office/powerpoint/2010/main" val="754904831"/>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35446B-696D-EFE7-1630-216B28C36DB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15327214"/>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ED7D31"/>
                </a:solidFill>
                <a:latin typeface="+mn-lt"/>
              </a:rPr>
              <a:t>Pros and Cons of Buying</a:t>
            </a:r>
          </a:p>
        </p:txBody>
      </p:sp>
      <p:sp>
        <p:nvSpPr>
          <p:cNvPr id="3" name="Text Placeholder 2"/>
          <p:cNvSpPr>
            <a:spLocks noGrp="1"/>
          </p:cNvSpPr>
          <p:nvPr>
            <p:ph type="body" idx="1"/>
          </p:nvPr>
        </p:nvSpPr>
        <p:spPr>
          <a:xfrm>
            <a:off x="1084756" y="1244847"/>
            <a:ext cx="5157787" cy="823912"/>
          </a:xfrm>
        </p:spPr>
        <p:txBody>
          <a:bodyPr/>
          <a:lstStyle/>
          <a:p>
            <a:r>
              <a:rPr lang="en-US" dirty="0">
                <a:solidFill>
                  <a:schemeClr val="bg2">
                    <a:lumMod val="50000"/>
                  </a:schemeClr>
                </a:solidFill>
              </a:rPr>
              <a:t>Potential Advantages	</a:t>
            </a:r>
          </a:p>
        </p:txBody>
      </p:sp>
      <p:sp>
        <p:nvSpPr>
          <p:cNvPr id="4" name="Content Placeholder 3"/>
          <p:cNvSpPr>
            <a:spLocks noGrp="1"/>
          </p:cNvSpPr>
          <p:nvPr>
            <p:ph sz="half" idx="2"/>
          </p:nvPr>
        </p:nvSpPr>
        <p:spPr>
          <a:xfrm>
            <a:off x="938213" y="2109295"/>
            <a:ext cx="5157787" cy="3684588"/>
          </a:xfrm>
        </p:spPr>
        <p:txBody>
          <a:bodyPr>
            <a:normAutofit/>
          </a:bodyPr>
          <a:lstStyle/>
          <a:p>
            <a:r>
              <a:rPr lang="en-US" sz="2400" dirty="0">
                <a:solidFill>
                  <a:schemeClr val="bg2">
                    <a:lumMod val="50000"/>
                  </a:schemeClr>
                </a:solidFill>
              </a:rPr>
              <a:t>Typically increase in value over time</a:t>
            </a:r>
          </a:p>
          <a:p>
            <a:r>
              <a:rPr lang="en-US" sz="2400" dirty="0">
                <a:solidFill>
                  <a:schemeClr val="bg2">
                    <a:lumMod val="50000"/>
                  </a:schemeClr>
                </a:solidFill>
              </a:rPr>
              <a:t>Home equity can be used to help with future financial goals</a:t>
            </a:r>
          </a:p>
          <a:p>
            <a:r>
              <a:rPr lang="en-US" sz="2400" dirty="0">
                <a:solidFill>
                  <a:schemeClr val="bg2">
                    <a:lumMod val="50000"/>
                  </a:schemeClr>
                </a:solidFill>
              </a:rPr>
              <a:t>Pride in homeownership</a:t>
            </a:r>
          </a:p>
          <a:p>
            <a:r>
              <a:rPr lang="en-US" sz="2400" dirty="0">
                <a:solidFill>
                  <a:schemeClr val="bg2">
                    <a:lumMod val="50000"/>
                  </a:schemeClr>
                </a:solidFill>
              </a:rPr>
              <a:t>You control the décor and remodeling</a:t>
            </a:r>
          </a:p>
          <a:p>
            <a:r>
              <a:rPr lang="en-US" sz="2400" dirty="0">
                <a:solidFill>
                  <a:schemeClr val="bg2">
                    <a:lumMod val="50000"/>
                  </a:schemeClr>
                </a:solidFill>
              </a:rPr>
              <a:t>Tax deductions</a:t>
            </a:r>
          </a:p>
        </p:txBody>
      </p:sp>
      <p:sp>
        <p:nvSpPr>
          <p:cNvPr id="5" name="Text Placeholder 4"/>
          <p:cNvSpPr>
            <a:spLocks noGrp="1"/>
          </p:cNvSpPr>
          <p:nvPr>
            <p:ph type="body" sz="quarter" idx="3"/>
          </p:nvPr>
        </p:nvSpPr>
        <p:spPr>
          <a:xfrm>
            <a:off x="6487510" y="1285383"/>
            <a:ext cx="5183188" cy="823912"/>
          </a:xfrm>
        </p:spPr>
        <p:txBody>
          <a:bodyPr/>
          <a:lstStyle/>
          <a:p>
            <a:r>
              <a:rPr lang="en-US" dirty="0">
                <a:solidFill>
                  <a:schemeClr val="bg2">
                    <a:lumMod val="50000"/>
                  </a:schemeClr>
                </a:solidFill>
              </a:rPr>
              <a:t>Potential Disadvantages</a:t>
            </a:r>
          </a:p>
        </p:txBody>
      </p:sp>
      <p:sp>
        <p:nvSpPr>
          <p:cNvPr id="6" name="Content Placeholder 5"/>
          <p:cNvSpPr>
            <a:spLocks noGrp="1"/>
          </p:cNvSpPr>
          <p:nvPr>
            <p:ph sz="quarter" idx="4"/>
          </p:nvPr>
        </p:nvSpPr>
        <p:spPr>
          <a:xfrm>
            <a:off x="6487510" y="2109295"/>
            <a:ext cx="5183188" cy="3684588"/>
          </a:xfrm>
        </p:spPr>
        <p:txBody>
          <a:bodyPr>
            <a:normAutofit/>
          </a:bodyPr>
          <a:lstStyle/>
          <a:p>
            <a:r>
              <a:rPr lang="en-US" sz="2400" dirty="0">
                <a:solidFill>
                  <a:schemeClr val="bg2">
                    <a:lumMod val="50000"/>
                  </a:schemeClr>
                </a:solidFill>
              </a:rPr>
              <a:t>It is a long-term financial commitment</a:t>
            </a:r>
          </a:p>
          <a:p>
            <a:r>
              <a:rPr lang="en-US" sz="2400" dirty="0">
                <a:solidFill>
                  <a:schemeClr val="bg2">
                    <a:lumMod val="50000"/>
                  </a:schemeClr>
                </a:solidFill>
              </a:rPr>
              <a:t>You have to make all repairs and maintenance</a:t>
            </a:r>
          </a:p>
          <a:p>
            <a:r>
              <a:rPr lang="en-US" sz="2400" dirty="0">
                <a:solidFill>
                  <a:schemeClr val="bg2">
                    <a:lumMod val="50000"/>
                  </a:schemeClr>
                </a:solidFill>
              </a:rPr>
              <a:t>Requires a considerable amount of money for down payment, closing costs and moving expenses</a:t>
            </a:r>
          </a:p>
          <a:p>
            <a:r>
              <a:rPr lang="en-US" sz="2400" dirty="0">
                <a:solidFill>
                  <a:schemeClr val="bg2">
                    <a:lumMod val="50000"/>
                  </a:schemeClr>
                </a:solidFill>
              </a:rPr>
              <a:t>Can be difficult to sell quickly if you need to move</a:t>
            </a:r>
          </a:p>
        </p:txBody>
      </p:sp>
    </p:spTree>
    <p:extLst>
      <p:ext uri="{BB962C8B-B14F-4D97-AF65-F5344CB8AC3E}">
        <p14:creationId xmlns:p14="http://schemas.microsoft.com/office/powerpoint/2010/main" val="1806652423"/>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2"/>
                </a:solidFill>
                <a:latin typeface="+mn-lt"/>
              </a:rPr>
              <a:t>Pros and Cons of Renting</a:t>
            </a:r>
          </a:p>
        </p:txBody>
      </p:sp>
      <p:sp>
        <p:nvSpPr>
          <p:cNvPr id="3" name="Text Placeholder 2"/>
          <p:cNvSpPr>
            <a:spLocks noGrp="1"/>
          </p:cNvSpPr>
          <p:nvPr>
            <p:ph type="body" idx="1"/>
          </p:nvPr>
        </p:nvSpPr>
        <p:spPr>
          <a:xfrm>
            <a:off x="836612" y="1176666"/>
            <a:ext cx="5157787" cy="823912"/>
          </a:xfrm>
        </p:spPr>
        <p:txBody>
          <a:bodyPr/>
          <a:lstStyle/>
          <a:p>
            <a:r>
              <a:rPr lang="en-US" dirty="0">
                <a:solidFill>
                  <a:schemeClr val="bg2">
                    <a:lumMod val="50000"/>
                  </a:schemeClr>
                </a:solidFill>
              </a:rPr>
              <a:t>Potential Advantages</a:t>
            </a:r>
          </a:p>
        </p:txBody>
      </p:sp>
      <p:sp>
        <p:nvSpPr>
          <p:cNvPr id="4" name="Content Placeholder 3"/>
          <p:cNvSpPr>
            <a:spLocks noGrp="1"/>
          </p:cNvSpPr>
          <p:nvPr>
            <p:ph sz="half" idx="2"/>
          </p:nvPr>
        </p:nvSpPr>
        <p:spPr>
          <a:xfrm>
            <a:off x="839788" y="2000578"/>
            <a:ext cx="5157787" cy="3684588"/>
          </a:xfrm>
        </p:spPr>
        <p:txBody>
          <a:bodyPr>
            <a:normAutofit/>
          </a:bodyPr>
          <a:lstStyle/>
          <a:p>
            <a:r>
              <a:rPr lang="en-US" sz="2400" dirty="0">
                <a:solidFill>
                  <a:schemeClr val="bg2">
                    <a:lumMod val="50000"/>
                  </a:schemeClr>
                </a:solidFill>
              </a:rPr>
              <a:t>Short-term commitment. Easier to move on a short notice than if you were purchasing your home.</a:t>
            </a:r>
          </a:p>
          <a:p>
            <a:r>
              <a:rPr lang="en-US" sz="2400" dirty="0">
                <a:solidFill>
                  <a:schemeClr val="bg2">
                    <a:lumMod val="50000"/>
                  </a:schemeClr>
                </a:solidFill>
              </a:rPr>
              <a:t>The landlord is responsible for repairs and maintenance.</a:t>
            </a:r>
          </a:p>
          <a:p>
            <a:r>
              <a:rPr lang="en-US" sz="2400" dirty="0">
                <a:solidFill>
                  <a:schemeClr val="bg2">
                    <a:lumMod val="50000"/>
                  </a:schemeClr>
                </a:solidFill>
              </a:rPr>
              <a:t>While they can be expensive, move-in deposits are lower than the down payment and closing costs for purchasing a home.</a:t>
            </a:r>
          </a:p>
        </p:txBody>
      </p:sp>
      <p:sp>
        <p:nvSpPr>
          <p:cNvPr id="5" name="Text Placeholder 4"/>
          <p:cNvSpPr>
            <a:spLocks noGrp="1"/>
          </p:cNvSpPr>
          <p:nvPr>
            <p:ph type="body" sz="quarter" idx="3"/>
          </p:nvPr>
        </p:nvSpPr>
        <p:spPr>
          <a:xfrm>
            <a:off x="6169024" y="1176666"/>
            <a:ext cx="5183188" cy="823912"/>
          </a:xfrm>
        </p:spPr>
        <p:txBody>
          <a:bodyPr/>
          <a:lstStyle/>
          <a:p>
            <a:r>
              <a:rPr lang="en-US" dirty="0">
                <a:solidFill>
                  <a:schemeClr val="bg2">
                    <a:lumMod val="50000"/>
                  </a:schemeClr>
                </a:solidFill>
              </a:rPr>
              <a:t>Potential Disadvantages</a:t>
            </a:r>
          </a:p>
        </p:txBody>
      </p:sp>
      <p:sp>
        <p:nvSpPr>
          <p:cNvPr id="6" name="Content Placeholder 5"/>
          <p:cNvSpPr>
            <a:spLocks noGrp="1"/>
          </p:cNvSpPr>
          <p:nvPr>
            <p:ph sz="quarter" idx="4"/>
          </p:nvPr>
        </p:nvSpPr>
        <p:spPr>
          <a:xfrm>
            <a:off x="6169024" y="2000578"/>
            <a:ext cx="5183188" cy="3684588"/>
          </a:xfrm>
        </p:spPr>
        <p:txBody>
          <a:bodyPr>
            <a:normAutofit/>
          </a:bodyPr>
          <a:lstStyle/>
          <a:p>
            <a:r>
              <a:rPr lang="en-US" sz="2400" dirty="0">
                <a:solidFill>
                  <a:schemeClr val="bg2">
                    <a:lumMod val="50000"/>
                  </a:schemeClr>
                </a:solidFill>
              </a:rPr>
              <a:t>You are not building any equity while paying rent.</a:t>
            </a:r>
          </a:p>
          <a:p>
            <a:r>
              <a:rPr lang="en-US" sz="2400" dirty="0">
                <a:solidFill>
                  <a:schemeClr val="bg2">
                    <a:lumMod val="50000"/>
                  </a:schemeClr>
                </a:solidFill>
              </a:rPr>
              <a:t>No tax advantages.</a:t>
            </a:r>
          </a:p>
          <a:p>
            <a:r>
              <a:rPr lang="en-US" sz="2400" dirty="0">
                <a:solidFill>
                  <a:schemeClr val="bg2">
                    <a:lumMod val="50000"/>
                  </a:schemeClr>
                </a:solidFill>
              </a:rPr>
              <a:t>Rent will probably increase from year to year.</a:t>
            </a:r>
          </a:p>
          <a:p>
            <a:r>
              <a:rPr lang="en-US" sz="2400" dirty="0">
                <a:solidFill>
                  <a:schemeClr val="bg2">
                    <a:lumMod val="50000"/>
                  </a:schemeClr>
                </a:solidFill>
              </a:rPr>
              <a:t>May have restrictions on noise, pets, guests, etc.</a:t>
            </a:r>
          </a:p>
          <a:p>
            <a:endParaRPr lang="en-US" sz="2400" dirty="0">
              <a:solidFill>
                <a:schemeClr val="bg2">
                  <a:lumMod val="50000"/>
                </a:schemeClr>
              </a:solidFill>
            </a:endParaRPr>
          </a:p>
        </p:txBody>
      </p:sp>
    </p:spTree>
    <p:extLst>
      <p:ext uri="{BB962C8B-B14F-4D97-AF65-F5344CB8AC3E}">
        <p14:creationId xmlns:p14="http://schemas.microsoft.com/office/powerpoint/2010/main" val="1173754741"/>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532816EA687340BD2DD9D2CD3DC67C" ma:contentTypeVersion="18" ma:contentTypeDescription="Create a new document." ma:contentTypeScope="" ma:versionID="aed49d6c0649de25d243e3f20932af26">
  <xsd:schema xmlns:xsd="http://www.w3.org/2001/XMLSchema" xmlns:xs="http://www.w3.org/2001/XMLSchema" xmlns:p="http://schemas.microsoft.com/office/2006/metadata/properties" xmlns:ns3="ac60b63d-0bc9-42fa-b0c2-6b4820c8acf8" xmlns:ns4="2d28e6cb-adf3-4102-82b6-47f3bd0313b0" targetNamespace="http://schemas.microsoft.com/office/2006/metadata/properties" ma:root="true" ma:fieldsID="8bf9fbfd004e3ca24213802d4ce1cffc" ns3:_="" ns4:_="">
    <xsd:import namespace="ac60b63d-0bc9-42fa-b0c2-6b4820c8acf8"/>
    <xsd:import namespace="2d28e6cb-adf3-4102-82b6-47f3bd0313b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earchPropertie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60b63d-0bc9-42fa-b0c2-6b4820c8acf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28e6cb-adf3-4102-82b6-47f3bd0313b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d28e6cb-adf3-4102-82b6-47f3bd0313b0" xsi:nil="true"/>
  </documentManagement>
</p:properties>
</file>

<file path=customXml/itemProps1.xml><?xml version="1.0" encoding="utf-8"?>
<ds:datastoreItem xmlns:ds="http://schemas.openxmlformats.org/officeDocument/2006/customXml" ds:itemID="{DC8E6E3C-1642-4934-97CC-4795919B357C}">
  <ds:schemaRefs>
    <ds:schemaRef ds:uri="http://schemas.microsoft.com/sharepoint/v3/contenttype/forms"/>
  </ds:schemaRefs>
</ds:datastoreItem>
</file>

<file path=customXml/itemProps2.xml><?xml version="1.0" encoding="utf-8"?>
<ds:datastoreItem xmlns:ds="http://schemas.openxmlformats.org/officeDocument/2006/customXml" ds:itemID="{2B422A86-9BE3-43D5-8D20-AB9D921AC9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60b63d-0bc9-42fa-b0c2-6b4820c8acf8"/>
    <ds:schemaRef ds:uri="2d28e6cb-adf3-4102-82b6-47f3bd0313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239510-037A-44DC-A9B5-C05A448EFBE4}">
  <ds:schemaRefs>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 ds:uri="http://schemas.microsoft.com/office/2006/metadata/properties"/>
    <ds:schemaRef ds:uri="ac60b63d-0bc9-42fa-b0c2-6b4820c8acf8"/>
    <ds:schemaRef ds:uri="http://purl.org/dc/elements/1.1/"/>
    <ds:schemaRef ds:uri="http://schemas.microsoft.com/office/infopath/2007/PartnerControls"/>
    <ds:schemaRef ds:uri="2d28e6cb-adf3-4102-82b6-47f3bd0313b0"/>
  </ds:schemaRefs>
</ds:datastoreItem>
</file>

<file path=docMetadata/LabelInfo.xml><?xml version="1.0" encoding="utf-8"?>
<clbl:labelList xmlns:clbl="http://schemas.microsoft.com/office/2020/mipLabelMetadata">
  <clbl:label id="{65269c60-0483-4c57-9e8c-3779d6900235}" enabled="1" method="Privileged" siteId="{b397c653-5b19-463f-b9fc-af658ded9128}" contentBits="0" removed="0"/>
</clbl:labelList>
</file>

<file path=docProps/app.xml><?xml version="1.0" encoding="utf-8"?>
<Properties xmlns="http://schemas.openxmlformats.org/officeDocument/2006/extended-properties" xmlns:vt="http://schemas.openxmlformats.org/officeDocument/2006/docPropsVTypes">
  <TotalTime>1172</TotalTime>
  <Words>3079</Words>
  <Application>Microsoft Office PowerPoint</Application>
  <PresentationFormat>Widescreen</PresentationFormat>
  <Paragraphs>244</Paragraphs>
  <Slides>32</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PMingLiU</vt:lpstr>
      <vt:lpstr>Arial</vt:lpstr>
      <vt:lpstr>Calibri</vt:lpstr>
      <vt:lpstr>Calibri Light</vt:lpstr>
      <vt:lpstr>Narkisim</vt:lpstr>
      <vt:lpstr>Office Theme</vt:lpstr>
      <vt:lpstr>Custom Design</vt:lpstr>
      <vt:lpstr>PowerPoint Presentation</vt:lpstr>
      <vt:lpstr>PowerPoint Presentation</vt:lpstr>
      <vt:lpstr>You will need to complete a study guide with this lesson. After you complete the lesson and study guide, please turn it into your teacher.  </vt:lpstr>
      <vt:lpstr>PowerPoint Presentation</vt:lpstr>
      <vt:lpstr>PowerPoint Presentation</vt:lpstr>
      <vt:lpstr>PowerPoint Presentation</vt:lpstr>
      <vt:lpstr>PowerPoint Presentation</vt:lpstr>
      <vt:lpstr>Pros and Cons of Buying</vt:lpstr>
      <vt:lpstr>Pros and Cons of Renting</vt:lpstr>
      <vt:lpstr>PowerPoint Presentation</vt:lpstr>
      <vt:lpstr>Pros and Cons of Renting an Apartment</vt:lpstr>
      <vt:lpstr>Pros and Cons of Renting a House</vt:lpstr>
      <vt:lpstr>Choosing Your Home</vt:lpstr>
      <vt:lpstr>Costs of Keeping a Roof over Your Head</vt:lpstr>
      <vt:lpstr>Costs of Moving</vt:lpstr>
      <vt:lpstr>Landlord Rights and Responsibilities</vt:lpstr>
      <vt:lpstr>Tenant Rights and Responsibilities</vt:lpstr>
      <vt:lpstr>Tenant Rights and Responsibilities</vt:lpstr>
      <vt:lpstr>Types of Leases</vt:lpstr>
      <vt:lpstr>What to look for in a lease</vt:lpstr>
      <vt:lpstr>More about Leases and Security Deposits</vt:lpstr>
      <vt:lpstr>More about Leases and Security Deposits</vt:lpstr>
      <vt:lpstr>When You Can’t Pay Rent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Tennessee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Cummings, Clint</dc:creator>
  <cp:lastModifiedBy>Berry, Ann</cp:lastModifiedBy>
  <cp:revision>101</cp:revision>
  <dcterms:created xsi:type="dcterms:W3CDTF">2015-09-08T18:53:09Z</dcterms:created>
  <dcterms:modified xsi:type="dcterms:W3CDTF">2026-02-09T16:09:00Z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0x010100F8532816EA687340BD2DD9D2CD3DC67C</vt:lpwstr>
  </property>
</Properties>
</file>