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Modernized layout and styling; content preserved from the original deck.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Lower
Correct value: Every 7 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prompt: How often a disabling injury occurs.
Baseline: Every 60 seconds
Answer: Lower — Every 7 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Higher
Correct value: 20–22%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prompt: The percentage of Americans who visit the emergency room each year.
Baseline: 15%
Answer: Higher — 20–22%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Higher
Correct value: 80%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prompt: The percentage of car crashes involving driver inattention before the accident.
Baseline: 75%
Answer: Higher — 80%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Lower
Correct value: 30–40 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prompt: In the United States, an automobile is stolen every ___ seconds.
Baseline: 60 seconds
Answer: Lower — 30–40 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Lower
Correct value: Two times greater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prompt: 16-year-olds have a crash rate of _____ that of 18-year-olds.
Baseline: Four times
Answer: Lower — Two times greater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292608" cy="6858000"/>
          </a:xfrm>
          <a:prstGeom prst="rect">
            <a:avLst/>
          </a:prstGeom>
          <a:solidFill>
            <a:srgbClr val="2DD4BF"/>
          </a:solidFill>
          <a:ln w="12700">
            <a:solidFill>
              <a:srgbClr val="2DD4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031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Hi/Lo</a:t>
            </a:r>
            <a:endParaRPr lang="en-US" sz="5800" dirty="0"/>
          </a:p>
        </p:txBody>
      </p:sp>
      <p:sp>
        <p:nvSpPr>
          <p:cNvPr id="7" name="Text 5"/>
          <p:cNvSpPr/>
          <p:nvPr/>
        </p:nvSpPr>
        <p:spPr>
          <a:xfrm>
            <a:off x="841248" y="3063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or Lower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41248" y="3703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quick interactive quiz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DD4BF"/>
          </a:solidFill>
          <a:ln w="12700">
            <a:solidFill>
              <a:srgbClr val="2DD4B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38404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or Lower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0" y="4206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5 of 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1024128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often a disabling injury occurs.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822960" y="2340864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higher or lower than: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86200" y="2761488"/>
            <a:ext cx="4416552" cy="96012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  <a:effectLst>
            <a:outerShdw sx="100000" sy="100000" kx="0" ky="0" algn="bl" rotWithShape="0" blurRad="38100" dist="22860" dir="2700000">
              <a:srgbClr val="000000">
                <a:alpha val="2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886200" y="2852928"/>
            <a:ext cx="44165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60 seconds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100584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635508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5508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0" y="566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5 of 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143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Correct: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22960" y="155448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6400" dirty="0"/>
          </a:p>
        </p:txBody>
      </p:sp>
      <p:sp>
        <p:nvSpPr>
          <p:cNvPr id="9" name="Shape 7"/>
          <p:cNvSpPr/>
          <p:nvPr/>
        </p:nvSpPr>
        <p:spPr>
          <a:xfrm>
            <a:off x="822960" y="2971800"/>
            <a:ext cx="10607040" cy="2788920"/>
          </a:xfrm>
          <a:prstGeom prst="roundRect">
            <a:avLst/>
          </a:prstGeom>
          <a:solidFill>
            <a:srgbClr val="111827">
              <a:alpha val="92000"/>
            </a:srgbClr>
          </a:solidFill>
          <a:ln w="12700">
            <a:solidFill>
              <a:srgbClr val="111827">
                <a:alpha val="0"/>
              </a:srgbClr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3218688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7 seconds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1143000" y="4187952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Baseline: Every 60 seconds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43000" y="4709160"/>
            <a:ext cx="9966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often a disabling injury occurs.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508760"/>
            <a:ext cx="10789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you are protected by your insurance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event of an emergency…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822960" y="3246120"/>
            <a:ext cx="10789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4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PRICELESS</a:t>
            </a:r>
            <a:endParaRPr lang="en-US" sz="7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92024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822960" y="2971800"/>
            <a:ext cx="1060704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8100" dist="1905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43000" y="3246120"/>
            <a:ext cx="6583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Ann Berry, Professor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8046720" y="327355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December 2025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43000" y="37033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Hi/Lo — Higher or Lower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DD4BF"/>
          </a:solidFill>
          <a:ln w="12700">
            <a:solidFill>
              <a:srgbClr val="2DD4B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38404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or Lower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0" y="4206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 of 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1024128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percentage of Americans who visit the emergency room each year.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822960" y="2340864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higher or lower than: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86200" y="2761488"/>
            <a:ext cx="4416552" cy="96012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  <a:effectLst>
            <a:outerShdw sx="100000" sy="100000" kx="0" ky="0" algn="bl" rotWithShape="0" blurRad="38100" dist="22860" dir="2700000">
              <a:srgbClr val="000000">
                <a:alpha val="2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886200" y="2852928"/>
            <a:ext cx="44165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100584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635508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5508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0" y="566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 of 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143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Correct: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22960" y="155448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6400" dirty="0"/>
          </a:p>
        </p:txBody>
      </p:sp>
      <p:sp>
        <p:nvSpPr>
          <p:cNvPr id="9" name="Shape 7"/>
          <p:cNvSpPr/>
          <p:nvPr/>
        </p:nvSpPr>
        <p:spPr>
          <a:xfrm>
            <a:off x="822960" y="2971800"/>
            <a:ext cx="10607040" cy="2788920"/>
          </a:xfrm>
          <a:prstGeom prst="roundRect">
            <a:avLst/>
          </a:prstGeom>
          <a:solidFill>
            <a:srgbClr val="111827">
              <a:alpha val="92000"/>
            </a:srgbClr>
          </a:solidFill>
          <a:ln w="12700">
            <a:solidFill>
              <a:srgbClr val="111827">
                <a:alpha val="0"/>
              </a:srgbClr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3218688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20–22%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1143000" y="4187952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Baseline: 15%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43000" y="4709160"/>
            <a:ext cx="9966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percentage of Americans who visit the emergency room each year.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DD4BF"/>
          </a:solidFill>
          <a:ln w="12700">
            <a:solidFill>
              <a:srgbClr val="2DD4B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38404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or Lower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0" y="4206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 of 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1024128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percentage of car crashes involving driver inattention before the accident.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822960" y="2340864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higher or lower than: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86200" y="2761488"/>
            <a:ext cx="4416552" cy="96012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  <a:effectLst>
            <a:outerShdw sx="100000" sy="100000" kx="0" ky="0" algn="bl" rotWithShape="0" blurRad="38100" dist="22860" dir="2700000">
              <a:srgbClr val="000000">
                <a:alpha val="2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886200" y="2852928"/>
            <a:ext cx="44165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100584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635508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5508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0" y="566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 of 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143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Correct: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22960" y="155448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6400" dirty="0"/>
          </a:p>
        </p:txBody>
      </p:sp>
      <p:sp>
        <p:nvSpPr>
          <p:cNvPr id="9" name="Shape 7"/>
          <p:cNvSpPr/>
          <p:nvPr/>
        </p:nvSpPr>
        <p:spPr>
          <a:xfrm>
            <a:off x="822960" y="2971800"/>
            <a:ext cx="10607040" cy="2788920"/>
          </a:xfrm>
          <a:prstGeom prst="roundRect">
            <a:avLst/>
          </a:prstGeom>
          <a:solidFill>
            <a:srgbClr val="111827">
              <a:alpha val="92000"/>
            </a:srgbClr>
          </a:solidFill>
          <a:ln w="12700">
            <a:solidFill>
              <a:srgbClr val="111827">
                <a:alpha val="0"/>
              </a:srgbClr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3218688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1143000" y="4187952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Baseline: 75%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43000" y="4709160"/>
            <a:ext cx="9966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percentage of car crashes involving driver inattention before the accident.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DD4BF"/>
          </a:solidFill>
          <a:ln w="12700">
            <a:solidFill>
              <a:srgbClr val="2DD4B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38404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or Lower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0" y="4206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 of 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1024128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United States, an automobile is stolen every ___ seconds.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822960" y="2340864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higher or lower than: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86200" y="2761488"/>
            <a:ext cx="4416552" cy="96012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  <a:effectLst>
            <a:outerShdw sx="100000" sy="100000" kx="0" ky="0" algn="bl" rotWithShape="0" blurRad="38100" dist="22860" dir="2700000">
              <a:srgbClr val="000000">
                <a:alpha val="2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886200" y="2852928"/>
            <a:ext cx="44165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seconds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100584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635508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5508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0" y="566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3 of 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143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Correct: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22960" y="155448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6400" dirty="0"/>
          </a:p>
        </p:txBody>
      </p:sp>
      <p:sp>
        <p:nvSpPr>
          <p:cNvPr id="9" name="Shape 7"/>
          <p:cNvSpPr/>
          <p:nvPr/>
        </p:nvSpPr>
        <p:spPr>
          <a:xfrm>
            <a:off x="822960" y="2971800"/>
            <a:ext cx="10607040" cy="2788920"/>
          </a:xfrm>
          <a:prstGeom prst="roundRect">
            <a:avLst/>
          </a:prstGeom>
          <a:solidFill>
            <a:srgbClr val="111827">
              <a:alpha val="92000"/>
            </a:srgbClr>
          </a:solidFill>
          <a:ln w="12700">
            <a:solidFill>
              <a:srgbClr val="111827">
                <a:alpha val="0"/>
              </a:srgbClr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3218688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 seconds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1143000" y="4187952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Baseline: 60 seconds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43000" y="4709160"/>
            <a:ext cx="9966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United States, an automobile is stolen every ___ seconds.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9FC"/>
          </a:solidFill>
          <a:ln w="12700">
            <a:solidFill>
              <a:srgbClr val="F7F9F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DD4BF"/>
          </a:solidFill>
          <a:ln w="12700">
            <a:solidFill>
              <a:srgbClr val="2DD4B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0B1220">
                <a:alpha val="6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384048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or Lower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0" y="420624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4 of 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1024128"/>
            <a:ext cx="11064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16-year-olds have a crash rate of _____ that of 18-year-olds.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822960" y="2340864"/>
            <a:ext cx="11064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it higher or lower than: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886200" y="2761488"/>
            <a:ext cx="4416552" cy="960120"/>
          </a:xfrm>
          <a:prstGeom prst="round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  <a:effectLst>
            <a:outerShdw sx="100000" sy="100000" kx="0" ky="0" algn="bl" rotWithShape="0" blurRad="38100" dist="22860" dir="2700000">
              <a:srgbClr val="000000">
                <a:alpha val="2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886200" y="2852928"/>
            <a:ext cx="44165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times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100584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6355080" y="4224528"/>
            <a:ext cx="5257800" cy="1508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3175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55080" y="4553712"/>
            <a:ext cx="5257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220"/>
          </a:solidFill>
          <a:ln w="12700">
            <a:solidFill>
              <a:srgbClr val="0B12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778240" y="6629400"/>
            <a:ext cx="324612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058400" y="109728"/>
            <a:ext cx="2011680" cy="73152"/>
          </a:xfrm>
          <a:prstGeom prst="line">
            <a:avLst/>
          </a:prstGeom>
          <a:noFill/>
          <a:ln w="254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0" y="56692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4 of 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143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Correct: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22960" y="1554480"/>
            <a:ext cx="10972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</a:t>
            </a:r>
            <a:endParaRPr lang="en-US" sz="6400" dirty="0"/>
          </a:p>
        </p:txBody>
      </p:sp>
      <p:sp>
        <p:nvSpPr>
          <p:cNvPr id="9" name="Shape 7"/>
          <p:cNvSpPr/>
          <p:nvPr/>
        </p:nvSpPr>
        <p:spPr>
          <a:xfrm>
            <a:off x="822960" y="2971800"/>
            <a:ext cx="10607040" cy="2788920"/>
          </a:xfrm>
          <a:prstGeom prst="roundRect">
            <a:avLst/>
          </a:prstGeom>
          <a:solidFill>
            <a:srgbClr val="111827">
              <a:alpha val="92000"/>
            </a:srgbClr>
          </a:solidFill>
          <a:ln w="12700">
            <a:solidFill>
              <a:srgbClr val="111827">
                <a:alpha val="0"/>
              </a:srgbClr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3218688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times greater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1143000" y="4187952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Baseline: Four times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43000" y="4709160"/>
            <a:ext cx="99669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16-year-olds have a crash rate of _____ that of 18-year-olds.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Insurance Hi/Lo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Dr. Ann Berry</dc:creator>
  <cp:lastModifiedBy>Dr. Ann Berry</cp:lastModifiedBy>
  <cp:revision>1</cp:revision>
  <dcterms:created xsi:type="dcterms:W3CDTF">2026-01-06T18:45:57Z</dcterms:created>
  <dcterms:modified xsi:type="dcterms:W3CDTF">2026-01-06T18:45:57Z</dcterms:modified>
</cp:coreProperties>
</file>