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63" r:id="rId3"/>
    <p:sldId id="271" r:id="rId4"/>
    <p:sldId id="264" r:id="rId5"/>
    <p:sldId id="261" r:id="rId6"/>
    <p:sldId id="260" r:id="rId7"/>
    <p:sldId id="259" r:id="rId8"/>
    <p:sldId id="262" r:id="rId9"/>
    <p:sldId id="265" r:id="rId10"/>
    <p:sldId id="269" r:id="rId11"/>
    <p:sldId id="266" r:id="rId12"/>
    <p:sldId id="268" r:id="rId13"/>
    <p:sldId id="270" r:id="rId14"/>
    <p:sldId id="272" r:id="rId15"/>
    <p:sldId id="258" r:id="rId16"/>
    <p:sldId id="256" r:id="rId17"/>
    <p:sldId id="273" r:id="rId18"/>
    <p:sldId id="276" r:id="rId19"/>
    <p:sldId id="279" r:id="rId20"/>
    <p:sldId id="278" r:id="rId21"/>
    <p:sldId id="274" r:id="rId22"/>
    <p:sldId id="277" r:id="rId23"/>
    <p:sldId id="28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E29F"/>
    <a:srgbClr val="92C8DA"/>
    <a:srgbClr val="545454"/>
    <a:srgbClr val="9CCF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10"/>
    <p:restoredTop sz="94694"/>
  </p:normalViewPr>
  <p:slideViewPr>
    <p:cSldViewPr snapToGrid="0">
      <p:cViewPr varScale="1">
        <p:scale>
          <a:sx n="64" d="100"/>
          <a:sy n="64" d="100"/>
        </p:scale>
        <p:origin x="176" y="1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9F930-C6E0-0D23-ADB9-EFFB7C46AC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4975CD-5C14-DA68-17A7-47BF543DDA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7A6517-A6C3-4C2B-7256-CA36DB2FA427}"/>
              </a:ext>
            </a:extLst>
          </p:cNvPr>
          <p:cNvSpPr>
            <a:spLocks noGrp="1"/>
          </p:cNvSpPr>
          <p:nvPr>
            <p:ph type="dt" sz="half" idx="10"/>
          </p:nvPr>
        </p:nvSpPr>
        <p:spPr/>
        <p:txBody>
          <a:bodyPr/>
          <a:lstStyle/>
          <a:p>
            <a:fld id="{A865194F-5BB6-2141-B34D-EFC553ACAA37}" type="datetimeFigureOut">
              <a:rPr lang="en-US" smtClean="0"/>
              <a:t>5/18/23</a:t>
            </a:fld>
            <a:endParaRPr lang="en-US"/>
          </a:p>
        </p:txBody>
      </p:sp>
      <p:sp>
        <p:nvSpPr>
          <p:cNvPr id="5" name="Footer Placeholder 4">
            <a:extLst>
              <a:ext uri="{FF2B5EF4-FFF2-40B4-BE49-F238E27FC236}">
                <a16:creationId xmlns:a16="http://schemas.microsoft.com/office/drawing/2014/main" id="{C1346CCD-99B0-CEB1-4DA5-1142DE68B7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409B9A-11D0-143D-4866-F229CA7E2E9E}"/>
              </a:ext>
            </a:extLst>
          </p:cNvPr>
          <p:cNvSpPr>
            <a:spLocks noGrp="1"/>
          </p:cNvSpPr>
          <p:nvPr>
            <p:ph type="sldNum" sz="quarter" idx="12"/>
          </p:nvPr>
        </p:nvSpPr>
        <p:spPr/>
        <p:txBody>
          <a:bodyPr/>
          <a:lstStyle/>
          <a:p>
            <a:fld id="{5FB324C1-D5F9-9F45-A5AF-D5F35D97176E}" type="slidenum">
              <a:rPr lang="en-US" smtClean="0"/>
              <a:t>‹#›</a:t>
            </a:fld>
            <a:endParaRPr lang="en-US"/>
          </a:p>
        </p:txBody>
      </p:sp>
    </p:spTree>
    <p:extLst>
      <p:ext uri="{BB962C8B-B14F-4D97-AF65-F5344CB8AC3E}">
        <p14:creationId xmlns:p14="http://schemas.microsoft.com/office/powerpoint/2010/main" val="3924736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C45BB-1C00-B24B-BC2F-04A739D937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AC1B37-7BCB-9A9C-2A18-19EDEAD99B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E388D2-2058-9A18-CD0E-AB44B630F918}"/>
              </a:ext>
            </a:extLst>
          </p:cNvPr>
          <p:cNvSpPr>
            <a:spLocks noGrp="1"/>
          </p:cNvSpPr>
          <p:nvPr>
            <p:ph type="dt" sz="half" idx="10"/>
          </p:nvPr>
        </p:nvSpPr>
        <p:spPr/>
        <p:txBody>
          <a:bodyPr/>
          <a:lstStyle/>
          <a:p>
            <a:fld id="{A865194F-5BB6-2141-B34D-EFC553ACAA37}" type="datetimeFigureOut">
              <a:rPr lang="en-US" smtClean="0"/>
              <a:t>5/18/23</a:t>
            </a:fld>
            <a:endParaRPr lang="en-US"/>
          </a:p>
        </p:txBody>
      </p:sp>
      <p:sp>
        <p:nvSpPr>
          <p:cNvPr id="5" name="Footer Placeholder 4">
            <a:extLst>
              <a:ext uri="{FF2B5EF4-FFF2-40B4-BE49-F238E27FC236}">
                <a16:creationId xmlns:a16="http://schemas.microsoft.com/office/drawing/2014/main" id="{5B3BD063-2A00-21DF-1FC7-B9842CA47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CE0468-CC6B-06F5-0E30-381339BC6601}"/>
              </a:ext>
            </a:extLst>
          </p:cNvPr>
          <p:cNvSpPr>
            <a:spLocks noGrp="1"/>
          </p:cNvSpPr>
          <p:nvPr>
            <p:ph type="sldNum" sz="quarter" idx="12"/>
          </p:nvPr>
        </p:nvSpPr>
        <p:spPr/>
        <p:txBody>
          <a:bodyPr/>
          <a:lstStyle/>
          <a:p>
            <a:fld id="{5FB324C1-D5F9-9F45-A5AF-D5F35D97176E}" type="slidenum">
              <a:rPr lang="en-US" smtClean="0"/>
              <a:t>‹#›</a:t>
            </a:fld>
            <a:endParaRPr lang="en-US"/>
          </a:p>
        </p:txBody>
      </p:sp>
    </p:spTree>
    <p:extLst>
      <p:ext uri="{BB962C8B-B14F-4D97-AF65-F5344CB8AC3E}">
        <p14:creationId xmlns:p14="http://schemas.microsoft.com/office/powerpoint/2010/main" val="1559412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65C1EC-D0FD-8B90-22F8-98C66081F6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FF4414-87A4-0C9D-397F-CB303C72A0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6EA0CB-01E2-85D2-CE69-C2060ACD12EB}"/>
              </a:ext>
            </a:extLst>
          </p:cNvPr>
          <p:cNvSpPr>
            <a:spLocks noGrp="1"/>
          </p:cNvSpPr>
          <p:nvPr>
            <p:ph type="dt" sz="half" idx="10"/>
          </p:nvPr>
        </p:nvSpPr>
        <p:spPr/>
        <p:txBody>
          <a:bodyPr/>
          <a:lstStyle/>
          <a:p>
            <a:fld id="{A865194F-5BB6-2141-B34D-EFC553ACAA37}" type="datetimeFigureOut">
              <a:rPr lang="en-US" smtClean="0"/>
              <a:t>5/18/23</a:t>
            </a:fld>
            <a:endParaRPr lang="en-US"/>
          </a:p>
        </p:txBody>
      </p:sp>
      <p:sp>
        <p:nvSpPr>
          <p:cNvPr id="5" name="Footer Placeholder 4">
            <a:extLst>
              <a:ext uri="{FF2B5EF4-FFF2-40B4-BE49-F238E27FC236}">
                <a16:creationId xmlns:a16="http://schemas.microsoft.com/office/drawing/2014/main" id="{F5AEA4E3-5E65-9B5D-44C5-5A2E15EF1A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ADF3A0-3009-65E4-489F-C3846EAE14DC}"/>
              </a:ext>
            </a:extLst>
          </p:cNvPr>
          <p:cNvSpPr>
            <a:spLocks noGrp="1"/>
          </p:cNvSpPr>
          <p:nvPr>
            <p:ph type="sldNum" sz="quarter" idx="12"/>
          </p:nvPr>
        </p:nvSpPr>
        <p:spPr/>
        <p:txBody>
          <a:bodyPr/>
          <a:lstStyle/>
          <a:p>
            <a:fld id="{5FB324C1-D5F9-9F45-A5AF-D5F35D97176E}" type="slidenum">
              <a:rPr lang="en-US" smtClean="0"/>
              <a:t>‹#›</a:t>
            </a:fld>
            <a:endParaRPr lang="en-US"/>
          </a:p>
        </p:txBody>
      </p:sp>
    </p:spTree>
    <p:extLst>
      <p:ext uri="{BB962C8B-B14F-4D97-AF65-F5344CB8AC3E}">
        <p14:creationId xmlns:p14="http://schemas.microsoft.com/office/powerpoint/2010/main" val="2414271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6795C-2D4C-BE6F-BC8F-B4129ECDBD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874CB6-F326-47E5-87E3-41C680325F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887DFE-7C55-DA94-8853-605BECE8C4F4}"/>
              </a:ext>
            </a:extLst>
          </p:cNvPr>
          <p:cNvSpPr>
            <a:spLocks noGrp="1"/>
          </p:cNvSpPr>
          <p:nvPr>
            <p:ph type="dt" sz="half" idx="10"/>
          </p:nvPr>
        </p:nvSpPr>
        <p:spPr/>
        <p:txBody>
          <a:bodyPr/>
          <a:lstStyle/>
          <a:p>
            <a:fld id="{A865194F-5BB6-2141-B34D-EFC553ACAA37}" type="datetimeFigureOut">
              <a:rPr lang="en-US" smtClean="0"/>
              <a:t>5/18/23</a:t>
            </a:fld>
            <a:endParaRPr lang="en-US"/>
          </a:p>
        </p:txBody>
      </p:sp>
      <p:sp>
        <p:nvSpPr>
          <p:cNvPr id="5" name="Footer Placeholder 4">
            <a:extLst>
              <a:ext uri="{FF2B5EF4-FFF2-40B4-BE49-F238E27FC236}">
                <a16:creationId xmlns:a16="http://schemas.microsoft.com/office/drawing/2014/main" id="{80DB65CA-3ADF-165E-0ECA-F6125EADAA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4D623E-A94A-9928-4FDA-BF6B7137D460}"/>
              </a:ext>
            </a:extLst>
          </p:cNvPr>
          <p:cNvSpPr>
            <a:spLocks noGrp="1"/>
          </p:cNvSpPr>
          <p:nvPr>
            <p:ph type="sldNum" sz="quarter" idx="12"/>
          </p:nvPr>
        </p:nvSpPr>
        <p:spPr/>
        <p:txBody>
          <a:bodyPr/>
          <a:lstStyle/>
          <a:p>
            <a:fld id="{5FB324C1-D5F9-9F45-A5AF-D5F35D97176E}" type="slidenum">
              <a:rPr lang="en-US" smtClean="0"/>
              <a:t>‹#›</a:t>
            </a:fld>
            <a:endParaRPr lang="en-US"/>
          </a:p>
        </p:txBody>
      </p:sp>
    </p:spTree>
    <p:extLst>
      <p:ext uri="{BB962C8B-B14F-4D97-AF65-F5344CB8AC3E}">
        <p14:creationId xmlns:p14="http://schemas.microsoft.com/office/powerpoint/2010/main" val="3978400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85F44-1EEE-C91A-FE26-78F8772BFA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80621A-B862-CDB7-7FF8-CEFE3BF3A6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74E57-803C-5E26-94DB-7924418E8FDA}"/>
              </a:ext>
            </a:extLst>
          </p:cNvPr>
          <p:cNvSpPr>
            <a:spLocks noGrp="1"/>
          </p:cNvSpPr>
          <p:nvPr>
            <p:ph type="dt" sz="half" idx="10"/>
          </p:nvPr>
        </p:nvSpPr>
        <p:spPr/>
        <p:txBody>
          <a:bodyPr/>
          <a:lstStyle/>
          <a:p>
            <a:fld id="{A865194F-5BB6-2141-B34D-EFC553ACAA37}" type="datetimeFigureOut">
              <a:rPr lang="en-US" smtClean="0"/>
              <a:t>5/18/23</a:t>
            </a:fld>
            <a:endParaRPr lang="en-US"/>
          </a:p>
        </p:txBody>
      </p:sp>
      <p:sp>
        <p:nvSpPr>
          <p:cNvPr id="5" name="Footer Placeholder 4">
            <a:extLst>
              <a:ext uri="{FF2B5EF4-FFF2-40B4-BE49-F238E27FC236}">
                <a16:creationId xmlns:a16="http://schemas.microsoft.com/office/drawing/2014/main" id="{DB017BB1-FD6D-B56D-0C7D-9B13876491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8D95E-B887-300A-5E1C-556B6A2FFBA9}"/>
              </a:ext>
            </a:extLst>
          </p:cNvPr>
          <p:cNvSpPr>
            <a:spLocks noGrp="1"/>
          </p:cNvSpPr>
          <p:nvPr>
            <p:ph type="sldNum" sz="quarter" idx="12"/>
          </p:nvPr>
        </p:nvSpPr>
        <p:spPr/>
        <p:txBody>
          <a:bodyPr/>
          <a:lstStyle/>
          <a:p>
            <a:fld id="{5FB324C1-D5F9-9F45-A5AF-D5F35D97176E}" type="slidenum">
              <a:rPr lang="en-US" smtClean="0"/>
              <a:t>‹#›</a:t>
            </a:fld>
            <a:endParaRPr lang="en-US"/>
          </a:p>
        </p:txBody>
      </p:sp>
    </p:spTree>
    <p:extLst>
      <p:ext uri="{BB962C8B-B14F-4D97-AF65-F5344CB8AC3E}">
        <p14:creationId xmlns:p14="http://schemas.microsoft.com/office/powerpoint/2010/main" val="335053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242B3-24C8-2D5B-DEA4-258C58D75E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E1522-7F77-3118-61F1-AC2F1406A1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8B7E08-9854-582E-1A29-0B2CDAA232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B7AC7C-8F52-5D04-1BD0-2FB15FC95D5A}"/>
              </a:ext>
            </a:extLst>
          </p:cNvPr>
          <p:cNvSpPr>
            <a:spLocks noGrp="1"/>
          </p:cNvSpPr>
          <p:nvPr>
            <p:ph type="dt" sz="half" idx="10"/>
          </p:nvPr>
        </p:nvSpPr>
        <p:spPr/>
        <p:txBody>
          <a:bodyPr/>
          <a:lstStyle/>
          <a:p>
            <a:fld id="{A865194F-5BB6-2141-B34D-EFC553ACAA37}" type="datetimeFigureOut">
              <a:rPr lang="en-US" smtClean="0"/>
              <a:t>5/18/23</a:t>
            </a:fld>
            <a:endParaRPr lang="en-US"/>
          </a:p>
        </p:txBody>
      </p:sp>
      <p:sp>
        <p:nvSpPr>
          <p:cNvPr id="6" name="Footer Placeholder 5">
            <a:extLst>
              <a:ext uri="{FF2B5EF4-FFF2-40B4-BE49-F238E27FC236}">
                <a16:creationId xmlns:a16="http://schemas.microsoft.com/office/drawing/2014/main" id="{F4FDA9D9-41C6-2F49-31FF-BCDE2FDE6A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873CF2-08D6-5E39-FBEB-E2D960E92800}"/>
              </a:ext>
            </a:extLst>
          </p:cNvPr>
          <p:cNvSpPr>
            <a:spLocks noGrp="1"/>
          </p:cNvSpPr>
          <p:nvPr>
            <p:ph type="sldNum" sz="quarter" idx="12"/>
          </p:nvPr>
        </p:nvSpPr>
        <p:spPr/>
        <p:txBody>
          <a:bodyPr/>
          <a:lstStyle/>
          <a:p>
            <a:fld id="{5FB324C1-D5F9-9F45-A5AF-D5F35D97176E}" type="slidenum">
              <a:rPr lang="en-US" smtClean="0"/>
              <a:t>‹#›</a:t>
            </a:fld>
            <a:endParaRPr lang="en-US"/>
          </a:p>
        </p:txBody>
      </p:sp>
    </p:spTree>
    <p:extLst>
      <p:ext uri="{BB962C8B-B14F-4D97-AF65-F5344CB8AC3E}">
        <p14:creationId xmlns:p14="http://schemas.microsoft.com/office/powerpoint/2010/main" val="2364734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C6F77-62D2-E71D-6430-CDB10B9D8D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2914C7-75ED-5E7B-7561-68EAC6272A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6FE26D-71CF-6ED7-7C2A-2E0204015B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45FEEE-5256-AE94-DFA6-3B94F9C0F9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EF3616-3EE1-EEC5-19FE-0E8C940989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F58C3C-A397-3DC0-4FC4-0D89C05A2197}"/>
              </a:ext>
            </a:extLst>
          </p:cNvPr>
          <p:cNvSpPr>
            <a:spLocks noGrp="1"/>
          </p:cNvSpPr>
          <p:nvPr>
            <p:ph type="dt" sz="half" idx="10"/>
          </p:nvPr>
        </p:nvSpPr>
        <p:spPr/>
        <p:txBody>
          <a:bodyPr/>
          <a:lstStyle/>
          <a:p>
            <a:fld id="{A865194F-5BB6-2141-B34D-EFC553ACAA37}" type="datetimeFigureOut">
              <a:rPr lang="en-US" smtClean="0"/>
              <a:t>5/18/23</a:t>
            </a:fld>
            <a:endParaRPr lang="en-US"/>
          </a:p>
        </p:txBody>
      </p:sp>
      <p:sp>
        <p:nvSpPr>
          <p:cNvPr id="8" name="Footer Placeholder 7">
            <a:extLst>
              <a:ext uri="{FF2B5EF4-FFF2-40B4-BE49-F238E27FC236}">
                <a16:creationId xmlns:a16="http://schemas.microsoft.com/office/drawing/2014/main" id="{0AEEF387-75B8-61FB-3DA6-0D372573CE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C52FFC-BC01-7B8E-3414-33DE787F68B3}"/>
              </a:ext>
            </a:extLst>
          </p:cNvPr>
          <p:cNvSpPr>
            <a:spLocks noGrp="1"/>
          </p:cNvSpPr>
          <p:nvPr>
            <p:ph type="sldNum" sz="quarter" idx="12"/>
          </p:nvPr>
        </p:nvSpPr>
        <p:spPr/>
        <p:txBody>
          <a:bodyPr/>
          <a:lstStyle/>
          <a:p>
            <a:fld id="{5FB324C1-D5F9-9F45-A5AF-D5F35D97176E}" type="slidenum">
              <a:rPr lang="en-US" smtClean="0"/>
              <a:t>‹#›</a:t>
            </a:fld>
            <a:endParaRPr lang="en-US"/>
          </a:p>
        </p:txBody>
      </p:sp>
    </p:spTree>
    <p:extLst>
      <p:ext uri="{BB962C8B-B14F-4D97-AF65-F5344CB8AC3E}">
        <p14:creationId xmlns:p14="http://schemas.microsoft.com/office/powerpoint/2010/main" val="1239700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0A8B8-00EC-E5CE-A0BD-B693970BE6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BD8E2A-6F45-6425-F940-FFAC5A37AC31}"/>
              </a:ext>
            </a:extLst>
          </p:cNvPr>
          <p:cNvSpPr>
            <a:spLocks noGrp="1"/>
          </p:cNvSpPr>
          <p:nvPr>
            <p:ph type="dt" sz="half" idx="10"/>
          </p:nvPr>
        </p:nvSpPr>
        <p:spPr/>
        <p:txBody>
          <a:bodyPr/>
          <a:lstStyle/>
          <a:p>
            <a:fld id="{A865194F-5BB6-2141-B34D-EFC553ACAA37}" type="datetimeFigureOut">
              <a:rPr lang="en-US" smtClean="0"/>
              <a:t>5/18/23</a:t>
            </a:fld>
            <a:endParaRPr lang="en-US"/>
          </a:p>
        </p:txBody>
      </p:sp>
      <p:sp>
        <p:nvSpPr>
          <p:cNvPr id="4" name="Footer Placeholder 3">
            <a:extLst>
              <a:ext uri="{FF2B5EF4-FFF2-40B4-BE49-F238E27FC236}">
                <a16:creationId xmlns:a16="http://schemas.microsoft.com/office/drawing/2014/main" id="{F738CC33-112E-445D-79E5-FE7C46111E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964E4C-D33B-4E15-3F77-42FF0F3EBE11}"/>
              </a:ext>
            </a:extLst>
          </p:cNvPr>
          <p:cNvSpPr>
            <a:spLocks noGrp="1"/>
          </p:cNvSpPr>
          <p:nvPr>
            <p:ph type="sldNum" sz="quarter" idx="12"/>
          </p:nvPr>
        </p:nvSpPr>
        <p:spPr/>
        <p:txBody>
          <a:bodyPr/>
          <a:lstStyle/>
          <a:p>
            <a:fld id="{5FB324C1-D5F9-9F45-A5AF-D5F35D97176E}" type="slidenum">
              <a:rPr lang="en-US" smtClean="0"/>
              <a:t>‹#›</a:t>
            </a:fld>
            <a:endParaRPr lang="en-US"/>
          </a:p>
        </p:txBody>
      </p:sp>
    </p:spTree>
    <p:extLst>
      <p:ext uri="{BB962C8B-B14F-4D97-AF65-F5344CB8AC3E}">
        <p14:creationId xmlns:p14="http://schemas.microsoft.com/office/powerpoint/2010/main" val="3050018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01FCDA-AAB4-FAAC-9BA3-040A3E6FD770}"/>
              </a:ext>
            </a:extLst>
          </p:cNvPr>
          <p:cNvSpPr>
            <a:spLocks noGrp="1"/>
          </p:cNvSpPr>
          <p:nvPr>
            <p:ph type="dt" sz="half" idx="10"/>
          </p:nvPr>
        </p:nvSpPr>
        <p:spPr/>
        <p:txBody>
          <a:bodyPr/>
          <a:lstStyle/>
          <a:p>
            <a:fld id="{A865194F-5BB6-2141-B34D-EFC553ACAA37}" type="datetimeFigureOut">
              <a:rPr lang="en-US" smtClean="0"/>
              <a:t>5/18/23</a:t>
            </a:fld>
            <a:endParaRPr lang="en-US"/>
          </a:p>
        </p:txBody>
      </p:sp>
      <p:sp>
        <p:nvSpPr>
          <p:cNvPr id="3" name="Footer Placeholder 2">
            <a:extLst>
              <a:ext uri="{FF2B5EF4-FFF2-40B4-BE49-F238E27FC236}">
                <a16:creationId xmlns:a16="http://schemas.microsoft.com/office/drawing/2014/main" id="{EF2D8ACF-0ADB-E2B2-14F3-99FEFAAA95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19FC0F-CA19-9D18-EC90-73314D5A1863}"/>
              </a:ext>
            </a:extLst>
          </p:cNvPr>
          <p:cNvSpPr>
            <a:spLocks noGrp="1"/>
          </p:cNvSpPr>
          <p:nvPr>
            <p:ph type="sldNum" sz="quarter" idx="12"/>
          </p:nvPr>
        </p:nvSpPr>
        <p:spPr/>
        <p:txBody>
          <a:bodyPr/>
          <a:lstStyle/>
          <a:p>
            <a:fld id="{5FB324C1-D5F9-9F45-A5AF-D5F35D97176E}" type="slidenum">
              <a:rPr lang="en-US" smtClean="0"/>
              <a:t>‹#›</a:t>
            </a:fld>
            <a:endParaRPr lang="en-US"/>
          </a:p>
        </p:txBody>
      </p:sp>
    </p:spTree>
    <p:extLst>
      <p:ext uri="{BB962C8B-B14F-4D97-AF65-F5344CB8AC3E}">
        <p14:creationId xmlns:p14="http://schemas.microsoft.com/office/powerpoint/2010/main" val="1495779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A0238-3EB8-6572-1BBD-CC386A5363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C09049-7CA2-B450-E4AC-C59462B99B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12C78-B9B6-49C3-EABE-D07AFE09B1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55FF26-B568-DA61-20E3-02EBD3F43D8A}"/>
              </a:ext>
            </a:extLst>
          </p:cNvPr>
          <p:cNvSpPr>
            <a:spLocks noGrp="1"/>
          </p:cNvSpPr>
          <p:nvPr>
            <p:ph type="dt" sz="half" idx="10"/>
          </p:nvPr>
        </p:nvSpPr>
        <p:spPr/>
        <p:txBody>
          <a:bodyPr/>
          <a:lstStyle/>
          <a:p>
            <a:fld id="{A865194F-5BB6-2141-B34D-EFC553ACAA37}" type="datetimeFigureOut">
              <a:rPr lang="en-US" smtClean="0"/>
              <a:t>5/18/23</a:t>
            </a:fld>
            <a:endParaRPr lang="en-US"/>
          </a:p>
        </p:txBody>
      </p:sp>
      <p:sp>
        <p:nvSpPr>
          <p:cNvPr id="6" name="Footer Placeholder 5">
            <a:extLst>
              <a:ext uri="{FF2B5EF4-FFF2-40B4-BE49-F238E27FC236}">
                <a16:creationId xmlns:a16="http://schemas.microsoft.com/office/drawing/2014/main" id="{723EFB92-0768-CA86-3F51-AC837459C5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517864-6B4F-3819-92F1-ED37C85DD881}"/>
              </a:ext>
            </a:extLst>
          </p:cNvPr>
          <p:cNvSpPr>
            <a:spLocks noGrp="1"/>
          </p:cNvSpPr>
          <p:nvPr>
            <p:ph type="sldNum" sz="quarter" idx="12"/>
          </p:nvPr>
        </p:nvSpPr>
        <p:spPr/>
        <p:txBody>
          <a:bodyPr/>
          <a:lstStyle/>
          <a:p>
            <a:fld id="{5FB324C1-D5F9-9F45-A5AF-D5F35D97176E}" type="slidenum">
              <a:rPr lang="en-US" smtClean="0"/>
              <a:t>‹#›</a:t>
            </a:fld>
            <a:endParaRPr lang="en-US"/>
          </a:p>
        </p:txBody>
      </p:sp>
    </p:spTree>
    <p:extLst>
      <p:ext uri="{BB962C8B-B14F-4D97-AF65-F5344CB8AC3E}">
        <p14:creationId xmlns:p14="http://schemas.microsoft.com/office/powerpoint/2010/main" val="1246119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242A3-0D4A-1922-BCB4-CC348C3081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C4C8A7-AD91-11AB-48EF-0FA29E6660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11DBD2-7100-770C-A541-234A1A9A49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844970-69A5-A737-F3F6-AD344DF3A22B}"/>
              </a:ext>
            </a:extLst>
          </p:cNvPr>
          <p:cNvSpPr>
            <a:spLocks noGrp="1"/>
          </p:cNvSpPr>
          <p:nvPr>
            <p:ph type="dt" sz="half" idx="10"/>
          </p:nvPr>
        </p:nvSpPr>
        <p:spPr/>
        <p:txBody>
          <a:bodyPr/>
          <a:lstStyle/>
          <a:p>
            <a:fld id="{A865194F-5BB6-2141-B34D-EFC553ACAA37}" type="datetimeFigureOut">
              <a:rPr lang="en-US" smtClean="0"/>
              <a:t>5/18/23</a:t>
            </a:fld>
            <a:endParaRPr lang="en-US"/>
          </a:p>
        </p:txBody>
      </p:sp>
      <p:sp>
        <p:nvSpPr>
          <p:cNvPr id="6" name="Footer Placeholder 5">
            <a:extLst>
              <a:ext uri="{FF2B5EF4-FFF2-40B4-BE49-F238E27FC236}">
                <a16:creationId xmlns:a16="http://schemas.microsoft.com/office/drawing/2014/main" id="{21420E98-CFFB-220A-731D-F6FBC39D6E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3791CF-C4C3-73EC-14A5-BDD23A9CAB53}"/>
              </a:ext>
            </a:extLst>
          </p:cNvPr>
          <p:cNvSpPr>
            <a:spLocks noGrp="1"/>
          </p:cNvSpPr>
          <p:nvPr>
            <p:ph type="sldNum" sz="quarter" idx="12"/>
          </p:nvPr>
        </p:nvSpPr>
        <p:spPr/>
        <p:txBody>
          <a:bodyPr/>
          <a:lstStyle/>
          <a:p>
            <a:fld id="{5FB324C1-D5F9-9F45-A5AF-D5F35D97176E}" type="slidenum">
              <a:rPr lang="en-US" smtClean="0"/>
              <a:t>‹#›</a:t>
            </a:fld>
            <a:endParaRPr lang="en-US"/>
          </a:p>
        </p:txBody>
      </p:sp>
    </p:spTree>
    <p:extLst>
      <p:ext uri="{BB962C8B-B14F-4D97-AF65-F5344CB8AC3E}">
        <p14:creationId xmlns:p14="http://schemas.microsoft.com/office/powerpoint/2010/main" val="3931334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0460A5-5078-E0F0-DAAC-B43E8B1B98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34DEF7-1C44-B96D-1BA2-3DB0E2205F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119176-DE0A-9B9A-AE03-EC8218E75A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65194F-5BB6-2141-B34D-EFC553ACAA37}" type="datetimeFigureOut">
              <a:rPr lang="en-US" smtClean="0"/>
              <a:t>5/18/23</a:t>
            </a:fld>
            <a:endParaRPr lang="en-US"/>
          </a:p>
        </p:txBody>
      </p:sp>
      <p:sp>
        <p:nvSpPr>
          <p:cNvPr id="5" name="Footer Placeholder 4">
            <a:extLst>
              <a:ext uri="{FF2B5EF4-FFF2-40B4-BE49-F238E27FC236}">
                <a16:creationId xmlns:a16="http://schemas.microsoft.com/office/drawing/2014/main" id="{9627BBA7-62A7-77ED-D982-189363D5F7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A9CC52-543A-4079-09DE-7E59134201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B324C1-D5F9-9F45-A5AF-D5F35D97176E}" type="slidenum">
              <a:rPr lang="en-US" smtClean="0"/>
              <a:t>‹#›</a:t>
            </a:fld>
            <a:endParaRPr lang="en-US"/>
          </a:p>
        </p:txBody>
      </p:sp>
    </p:spTree>
    <p:extLst>
      <p:ext uri="{BB962C8B-B14F-4D97-AF65-F5344CB8AC3E}">
        <p14:creationId xmlns:p14="http://schemas.microsoft.com/office/powerpoint/2010/main" val="1172843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81E13704-47D4-A9F5-BA0C-2234ED7D646B}"/>
              </a:ext>
            </a:extLst>
          </p:cNvPr>
          <p:cNvPicPr>
            <a:picLocks noChangeAspect="1"/>
          </p:cNvPicPr>
          <p:nvPr/>
        </p:nvPicPr>
        <p:blipFill>
          <a:blip r:embed="rId2"/>
          <a:stretch>
            <a:fillRect/>
          </a:stretch>
        </p:blipFill>
        <p:spPr>
          <a:xfrm>
            <a:off x="-180304" y="-177621"/>
            <a:ext cx="13325798" cy="7581900"/>
          </a:xfrm>
          <a:prstGeom prst="rect">
            <a:avLst/>
          </a:prstGeom>
        </p:spPr>
      </p:pic>
      <p:sp>
        <p:nvSpPr>
          <p:cNvPr id="2" name="TextBox 1">
            <a:extLst>
              <a:ext uri="{FF2B5EF4-FFF2-40B4-BE49-F238E27FC236}">
                <a16:creationId xmlns:a16="http://schemas.microsoft.com/office/drawing/2014/main" id="{5D7ECF10-CF29-25B2-36E7-8E1CEBD54D7D}"/>
              </a:ext>
            </a:extLst>
          </p:cNvPr>
          <p:cNvSpPr txBox="1"/>
          <p:nvPr/>
        </p:nvSpPr>
        <p:spPr>
          <a:xfrm rot="20515595">
            <a:off x="1490870" y="4989444"/>
            <a:ext cx="2723322" cy="707886"/>
          </a:xfrm>
          <a:prstGeom prst="rect">
            <a:avLst/>
          </a:prstGeom>
          <a:noFill/>
        </p:spPr>
        <p:txBody>
          <a:bodyPr wrap="square" rtlCol="0">
            <a:spAutoFit/>
          </a:bodyPr>
          <a:lstStyle/>
          <a:p>
            <a:r>
              <a:rPr lang="en-US" sz="4000" dirty="0">
                <a:solidFill>
                  <a:srgbClr val="FF0000"/>
                </a:solidFill>
                <a:latin typeface="Abadi" panose="020B0604020104020204" pitchFamily="34" charset="0"/>
              </a:rPr>
              <a:t>ACTIVITIES</a:t>
            </a:r>
          </a:p>
        </p:txBody>
      </p:sp>
    </p:spTree>
    <p:extLst>
      <p:ext uri="{BB962C8B-B14F-4D97-AF65-F5344CB8AC3E}">
        <p14:creationId xmlns:p14="http://schemas.microsoft.com/office/powerpoint/2010/main" val="3794186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BE29F"/>
        </a:solidFill>
        <a:effectLst/>
      </p:bgPr>
    </p:bg>
    <p:spTree>
      <p:nvGrpSpPr>
        <p:cNvPr id="1" name=""/>
        <p:cNvGrpSpPr/>
        <p:nvPr/>
      </p:nvGrpSpPr>
      <p:grpSpPr>
        <a:xfrm>
          <a:off x="0" y="0"/>
          <a:ext cx="0" cy="0"/>
          <a:chOff x="0" y="0"/>
          <a:chExt cx="0" cy="0"/>
        </a:xfrm>
      </p:grpSpPr>
      <p:pic>
        <p:nvPicPr>
          <p:cNvPr id="3" name="Picture 2" descr="Metal tic-tac-toe game pieces">
            <a:extLst>
              <a:ext uri="{FF2B5EF4-FFF2-40B4-BE49-F238E27FC236}">
                <a16:creationId xmlns:a16="http://schemas.microsoft.com/office/drawing/2014/main" id="{110BFE15-0485-675C-62B2-A644A69805C5}"/>
              </a:ext>
            </a:extLst>
          </p:cNvPr>
          <p:cNvPicPr>
            <a:picLocks noChangeAspect="1"/>
          </p:cNvPicPr>
          <p:nvPr/>
        </p:nvPicPr>
        <p:blipFill>
          <a:blip r:embed="rId2"/>
          <a:stretch>
            <a:fillRect/>
          </a:stretch>
        </p:blipFill>
        <p:spPr>
          <a:xfrm>
            <a:off x="649357" y="514350"/>
            <a:ext cx="7772400" cy="5829300"/>
          </a:xfrm>
          <a:prstGeom prst="rect">
            <a:avLst/>
          </a:prstGeom>
        </p:spPr>
      </p:pic>
      <p:sp>
        <p:nvSpPr>
          <p:cNvPr id="4" name="TextBox 3">
            <a:extLst>
              <a:ext uri="{FF2B5EF4-FFF2-40B4-BE49-F238E27FC236}">
                <a16:creationId xmlns:a16="http://schemas.microsoft.com/office/drawing/2014/main" id="{DFF3AC44-94DE-ED48-8E64-2CF00C3448DD}"/>
              </a:ext>
            </a:extLst>
          </p:cNvPr>
          <p:cNvSpPr txBox="1"/>
          <p:nvPr/>
        </p:nvSpPr>
        <p:spPr>
          <a:xfrm>
            <a:off x="9117495" y="1132150"/>
            <a:ext cx="2425148" cy="3416320"/>
          </a:xfrm>
          <a:prstGeom prst="rect">
            <a:avLst/>
          </a:prstGeom>
          <a:noFill/>
        </p:spPr>
        <p:txBody>
          <a:bodyPr wrap="square" rtlCol="0">
            <a:spAutoFit/>
          </a:bodyPr>
          <a:lstStyle/>
          <a:p>
            <a:r>
              <a:rPr lang="en-US" sz="7200" dirty="0">
                <a:latin typeface="Abadi" panose="020B0604020104020204" pitchFamily="34" charset="0"/>
              </a:rPr>
              <a:t>Tic- </a:t>
            </a:r>
          </a:p>
          <a:p>
            <a:r>
              <a:rPr lang="en-US" sz="7200" dirty="0">
                <a:latin typeface="Abadi" panose="020B0604020104020204" pitchFamily="34" charset="0"/>
              </a:rPr>
              <a:t>Tac-</a:t>
            </a:r>
          </a:p>
          <a:p>
            <a:r>
              <a:rPr lang="en-US" sz="7200" dirty="0">
                <a:latin typeface="Abadi" panose="020B0604020104020204" pitchFamily="34" charset="0"/>
              </a:rPr>
              <a:t>Toe</a:t>
            </a:r>
          </a:p>
        </p:txBody>
      </p:sp>
      <p:sp>
        <p:nvSpPr>
          <p:cNvPr id="2" name="TextBox 1">
            <a:extLst>
              <a:ext uri="{FF2B5EF4-FFF2-40B4-BE49-F238E27FC236}">
                <a16:creationId xmlns:a16="http://schemas.microsoft.com/office/drawing/2014/main" id="{B4B71488-4B55-4103-59B9-F1522CBCEE22}"/>
              </a:ext>
            </a:extLst>
          </p:cNvPr>
          <p:cNvSpPr txBox="1"/>
          <p:nvPr/>
        </p:nvSpPr>
        <p:spPr>
          <a:xfrm rot="20027282">
            <a:off x="8614365" y="4566390"/>
            <a:ext cx="3578087" cy="830997"/>
          </a:xfrm>
          <a:prstGeom prst="rect">
            <a:avLst/>
          </a:prstGeom>
          <a:noFill/>
        </p:spPr>
        <p:txBody>
          <a:bodyPr wrap="square" rtlCol="0">
            <a:spAutoFit/>
          </a:bodyPr>
          <a:lstStyle/>
          <a:p>
            <a:r>
              <a:rPr lang="en-US" sz="4800" dirty="0">
                <a:solidFill>
                  <a:srgbClr val="FF0000"/>
                </a:solidFill>
                <a:latin typeface="Abadi" panose="020B0604020104020204" pitchFamily="34" charset="0"/>
              </a:rPr>
              <a:t>ADVANCED</a:t>
            </a:r>
          </a:p>
        </p:txBody>
      </p:sp>
    </p:spTree>
    <p:extLst>
      <p:ext uri="{BB962C8B-B14F-4D97-AF65-F5344CB8AC3E}">
        <p14:creationId xmlns:p14="http://schemas.microsoft.com/office/powerpoint/2010/main" val="2912009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2C8D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D7FB27-FF53-BC10-0DFA-8A78CBAFBEE1}"/>
              </a:ext>
            </a:extLst>
          </p:cNvPr>
          <p:cNvSpPr txBox="1"/>
          <p:nvPr/>
        </p:nvSpPr>
        <p:spPr>
          <a:xfrm>
            <a:off x="699052" y="612844"/>
            <a:ext cx="10793896" cy="5632311"/>
          </a:xfrm>
          <a:prstGeom prst="rect">
            <a:avLst/>
          </a:prstGeom>
          <a:noFill/>
        </p:spPr>
        <p:txBody>
          <a:bodyPr wrap="square">
            <a:spAutoFit/>
          </a:bodyPr>
          <a:lstStyle/>
          <a:p>
            <a:pPr marL="0" marR="0">
              <a:spcBef>
                <a:spcPts val="0"/>
              </a:spcBef>
              <a:spcAft>
                <a:spcPts val="0"/>
              </a:spcAft>
            </a:pPr>
            <a:r>
              <a:rPr lang="en-US" sz="2400" dirty="0">
                <a:effectLst/>
                <a:latin typeface="Abadi" panose="020B0604020104020204" pitchFamily="34" charset="0"/>
                <a:ea typeface="Calibri" panose="020F0502020204030204" pitchFamily="34" charset="0"/>
                <a:cs typeface="Times New Roman" panose="02020603050405020304" pitchFamily="18" charset="0"/>
              </a:rPr>
              <a:t>Activity:</a:t>
            </a:r>
          </a:p>
          <a:p>
            <a:pPr marL="0" marR="0">
              <a:spcBef>
                <a:spcPts val="0"/>
              </a:spcBef>
              <a:spcAft>
                <a:spcPts val="0"/>
              </a:spcAft>
            </a:pPr>
            <a:r>
              <a:rPr lang="en-US" sz="2400" dirty="0">
                <a:effectLst/>
                <a:latin typeface="Abadi" panose="020B0604020104020204" pitchFamily="34" charset="0"/>
                <a:ea typeface="Calibri" panose="020F0502020204030204" pitchFamily="34" charset="0"/>
                <a:cs typeface="Times New Roman" panose="02020603050405020304" pitchFamily="18" charset="0"/>
              </a:rPr>
              <a:t>Ask a question from the set of review questions and allow teams to “buzz in” with the device you have chosen for this purpose (buzzer, bell, etc.).  If the first team answers correctly they will have the opportunity to place a 3 x 3 sticky note on one of the tic tac toe boards to “start” that board. If they are incorrect, the other team has the chance to answer and place a sticky note. </a:t>
            </a:r>
          </a:p>
          <a:p>
            <a:pPr marL="0" marR="0">
              <a:spcBef>
                <a:spcPts val="0"/>
              </a:spcBef>
              <a:spcAft>
                <a:spcPts val="0"/>
              </a:spcAft>
            </a:pPr>
            <a:r>
              <a:rPr lang="en-US" sz="2400" dirty="0">
                <a:effectLst/>
                <a:latin typeface="Abadi" panose="020B0604020104020204" pitchFamily="34" charset="0"/>
                <a:ea typeface="Calibri" panose="020F0502020204030204" pitchFamily="34" charset="0"/>
                <a:cs typeface="Times New Roman" panose="02020603050405020304" pitchFamily="18" charset="0"/>
              </a:rPr>
              <a:t>Ask the second question. This time the team that answers correctly will be able to place a sticky note on a different board to “start” that board. All 3 boards must be started in this way before tic-tac-toe can begin.</a:t>
            </a:r>
          </a:p>
          <a:p>
            <a:pPr marL="0" marR="0">
              <a:spcBef>
                <a:spcPts val="0"/>
              </a:spcBef>
              <a:spcAft>
                <a:spcPts val="0"/>
              </a:spcAft>
            </a:pPr>
            <a:r>
              <a:rPr lang="en-US" sz="2400" dirty="0">
                <a:effectLst/>
                <a:latin typeface="Abadi" panose="020B0604020104020204" pitchFamily="34" charset="0"/>
                <a:ea typeface="Calibri" panose="020F0502020204030204" pitchFamily="34" charset="0"/>
                <a:cs typeface="Times New Roman" panose="02020603050405020304" pitchFamily="18" charset="0"/>
              </a:rPr>
              <a:t>After the third question, and all the boards are started, players may place their sticky note on any board and in any placement with the goal of winning the tic-tac-toe on the board. Rules are the same as tic-tac-toe in that only completed rows (horizontal, vertical, or diagonal of three like colors) will win. The team goal is to win two of the three boards. </a:t>
            </a:r>
          </a:p>
          <a:p>
            <a:pPr marL="0" marR="0">
              <a:spcBef>
                <a:spcPts val="0"/>
              </a:spcBef>
              <a:spcAft>
                <a:spcPts val="0"/>
              </a:spcAft>
            </a:pPr>
            <a:r>
              <a:rPr lang="en-US" sz="2400" dirty="0">
                <a:effectLst/>
                <a:latin typeface="Abadi" panose="020B0604020104020204" pitchFamily="34" charset="0"/>
                <a:ea typeface="Calibri" panose="020F0502020204030204" pitchFamily="34" charset="0"/>
                <a:cs typeface="Times New Roman" panose="02020603050405020304" pitchFamily="18" charset="0"/>
              </a:rPr>
              <a:t>If there is no winner on a board a tie breaker question should be asked.</a:t>
            </a:r>
          </a:p>
        </p:txBody>
      </p:sp>
    </p:spTree>
    <p:extLst>
      <p:ext uri="{BB962C8B-B14F-4D97-AF65-F5344CB8AC3E}">
        <p14:creationId xmlns:p14="http://schemas.microsoft.com/office/powerpoint/2010/main" val="1686023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E29F"/>
        </a:solidFill>
        <a:effectLst/>
      </p:bgPr>
    </p:bg>
    <p:spTree>
      <p:nvGrpSpPr>
        <p:cNvPr id="1" name=""/>
        <p:cNvGrpSpPr/>
        <p:nvPr/>
      </p:nvGrpSpPr>
      <p:grpSpPr>
        <a:xfrm>
          <a:off x="0" y="0"/>
          <a:ext cx="0" cy="0"/>
          <a:chOff x="0" y="0"/>
          <a:chExt cx="0" cy="0"/>
        </a:xfrm>
      </p:grpSpPr>
      <p:pic>
        <p:nvPicPr>
          <p:cNvPr id="3" name="Picture 2" descr="Empty crossword puzzle with pencil">
            <a:extLst>
              <a:ext uri="{FF2B5EF4-FFF2-40B4-BE49-F238E27FC236}">
                <a16:creationId xmlns:a16="http://schemas.microsoft.com/office/drawing/2014/main" id="{C3395897-B3C6-189C-D960-119D974F119D}"/>
              </a:ext>
            </a:extLst>
          </p:cNvPr>
          <p:cNvPicPr>
            <a:picLocks noChangeAspect="1"/>
          </p:cNvPicPr>
          <p:nvPr/>
        </p:nvPicPr>
        <p:blipFill>
          <a:blip r:embed="rId2"/>
          <a:stretch>
            <a:fillRect/>
          </a:stretch>
        </p:blipFill>
        <p:spPr>
          <a:xfrm>
            <a:off x="846468" y="1272208"/>
            <a:ext cx="7772400" cy="5382676"/>
          </a:xfrm>
          <a:prstGeom prst="rect">
            <a:avLst/>
          </a:prstGeom>
        </p:spPr>
      </p:pic>
      <p:sp>
        <p:nvSpPr>
          <p:cNvPr id="4" name="TextBox 3">
            <a:extLst>
              <a:ext uri="{FF2B5EF4-FFF2-40B4-BE49-F238E27FC236}">
                <a16:creationId xmlns:a16="http://schemas.microsoft.com/office/drawing/2014/main" id="{D8A657EB-A622-9CF9-D16A-6A837663DA58}"/>
              </a:ext>
            </a:extLst>
          </p:cNvPr>
          <p:cNvSpPr txBox="1"/>
          <p:nvPr/>
        </p:nvSpPr>
        <p:spPr>
          <a:xfrm>
            <a:off x="8017565" y="39757"/>
            <a:ext cx="4174435" cy="1200329"/>
          </a:xfrm>
          <a:prstGeom prst="rect">
            <a:avLst/>
          </a:prstGeom>
          <a:noFill/>
        </p:spPr>
        <p:txBody>
          <a:bodyPr wrap="square" rtlCol="0">
            <a:spAutoFit/>
          </a:bodyPr>
          <a:lstStyle/>
          <a:p>
            <a:r>
              <a:rPr lang="en-US" sz="7200" dirty="0">
                <a:latin typeface="Abadi" panose="020B0604020104020204" pitchFamily="34" charset="0"/>
              </a:rPr>
              <a:t>Financial</a:t>
            </a:r>
          </a:p>
        </p:txBody>
      </p:sp>
      <p:sp>
        <p:nvSpPr>
          <p:cNvPr id="6" name="TextBox 5">
            <a:extLst>
              <a:ext uri="{FF2B5EF4-FFF2-40B4-BE49-F238E27FC236}">
                <a16:creationId xmlns:a16="http://schemas.microsoft.com/office/drawing/2014/main" id="{8378DBF7-4FC2-CC02-C32B-970CB530AF15}"/>
              </a:ext>
            </a:extLst>
          </p:cNvPr>
          <p:cNvSpPr txBox="1"/>
          <p:nvPr/>
        </p:nvSpPr>
        <p:spPr>
          <a:xfrm>
            <a:off x="10263808" y="816600"/>
            <a:ext cx="496157" cy="6001643"/>
          </a:xfrm>
          <a:prstGeom prst="rect">
            <a:avLst/>
          </a:prstGeom>
          <a:noFill/>
        </p:spPr>
        <p:txBody>
          <a:bodyPr wrap="square" rtlCol="0">
            <a:spAutoFit/>
          </a:bodyPr>
          <a:lstStyle/>
          <a:p>
            <a:r>
              <a:rPr lang="en-US" sz="4800" dirty="0" err="1">
                <a:latin typeface="Abadi" panose="020B0604020104020204" pitchFamily="34" charset="0"/>
              </a:rPr>
              <a:t>ro</a:t>
            </a:r>
            <a:r>
              <a:rPr lang="en-US" sz="4800" dirty="0">
                <a:latin typeface="Abadi" panose="020B0604020104020204" pitchFamily="34" charset="0"/>
              </a:rPr>
              <a:t> ss</a:t>
            </a:r>
          </a:p>
          <a:p>
            <a:r>
              <a:rPr lang="en-US" sz="4800" dirty="0">
                <a:latin typeface="Abadi" panose="020B0604020104020204" pitchFamily="34" charset="0"/>
              </a:rPr>
              <a:t>word</a:t>
            </a:r>
          </a:p>
        </p:txBody>
      </p:sp>
    </p:spTree>
    <p:extLst>
      <p:ext uri="{BB962C8B-B14F-4D97-AF65-F5344CB8AC3E}">
        <p14:creationId xmlns:p14="http://schemas.microsoft.com/office/powerpoint/2010/main" val="3369637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2C8D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20C004-3B29-09B9-511F-D6C5C0925CEF}"/>
              </a:ext>
            </a:extLst>
          </p:cNvPr>
          <p:cNvSpPr txBox="1"/>
          <p:nvPr/>
        </p:nvSpPr>
        <p:spPr>
          <a:xfrm>
            <a:off x="788504" y="243512"/>
            <a:ext cx="10614991" cy="6370975"/>
          </a:xfrm>
          <a:prstGeom prst="rect">
            <a:avLst/>
          </a:prstGeom>
          <a:noFill/>
        </p:spPr>
        <p:txBody>
          <a:bodyPr wrap="square">
            <a:spAutoFit/>
          </a:bodyPr>
          <a:lstStyle/>
          <a:p>
            <a:pPr marL="0" marR="0">
              <a:spcBef>
                <a:spcPts val="0"/>
              </a:spcBef>
              <a:spcAft>
                <a:spcPts val="0"/>
              </a:spcAft>
            </a:pPr>
            <a:r>
              <a:rPr lang="en-US" sz="2400" dirty="0">
                <a:effectLst/>
                <a:latin typeface="Abadi" panose="020B0604020104020204" pitchFamily="34" charset="0"/>
                <a:ea typeface="Calibri" panose="020F0502020204030204" pitchFamily="34" charset="0"/>
                <a:cs typeface="Times New Roman" panose="02020603050405020304" pitchFamily="18" charset="0"/>
              </a:rPr>
              <a:t>Instruction:</a:t>
            </a:r>
          </a:p>
          <a:p>
            <a:pPr marL="342900" marR="0" lvl="0" indent="-342900">
              <a:spcBef>
                <a:spcPts val="0"/>
              </a:spcBef>
              <a:spcAft>
                <a:spcPts val="0"/>
              </a:spcAft>
              <a:buFont typeface="Symbol" pitchFamily="2" charset="2"/>
              <a:buChar char=""/>
            </a:pPr>
            <a:r>
              <a:rPr lang="en-US" sz="2400" dirty="0">
                <a:effectLst/>
                <a:latin typeface="Abadi" panose="020B0604020104020204" pitchFamily="34" charset="0"/>
                <a:ea typeface="Calibri" panose="020F0502020204030204" pitchFamily="34" charset="0"/>
                <a:cs typeface="Times New Roman" panose="02020603050405020304" pitchFamily="18" charset="0"/>
              </a:rPr>
              <a:t>Briefly review the vocabulary to address. </a:t>
            </a:r>
          </a:p>
          <a:p>
            <a:pPr marL="342900" marR="0" lvl="0" indent="-342900">
              <a:spcBef>
                <a:spcPts val="0"/>
              </a:spcBef>
              <a:spcAft>
                <a:spcPts val="0"/>
              </a:spcAft>
              <a:buFont typeface="Symbol" pitchFamily="2" charset="2"/>
              <a:buChar char=""/>
            </a:pPr>
            <a:r>
              <a:rPr lang="en-US" sz="2400" dirty="0">
                <a:effectLst/>
                <a:latin typeface="Abadi" panose="020B0604020104020204" pitchFamily="34" charset="0"/>
                <a:ea typeface="Calibri" panose="020F0502020204030204" pitchFamily="34" charset="0"/>
                <a:cs typeface="Times New Roman" panose="02020603050405020304" pitchFamily="18" charset="0"/>
              </a:rPr>
              <a:t>Break students into groups and provide paper, poster board or other writing area you want them to use.</a:t>
            </a:r>
          </a:p>
          <a:p>
            <a:pPr marL="342900" marR="0" lvl="0" indent="-342900">
              <a:spcBef>
                <a:spcPts val="0"/>
              </a:spcBef>
              <a:spcAft>
                <a:spcPts val="0"/>
              </a:spcAft>
              <a:buFont typeface="Symbol" pitchFamily="2" charset="2"/>
              <a:buChar char=""/>
            </a:pPr>
            <a:r>
              <a:rPr lang="en-US" sz="2400" dirty="0">
                <a:effectLst/>
                <a:latin typeface="Abadi" panose="020B0604020104020204" pitchFamily="34" charset="0"/>
                <a:ea typeface="Calibri" panose="020F0502020204030204" pitchFamily="34" charset="0"/>
                <a:cs typeface="Times New Roman" panose="02020603050405020304" pitchFamily="18" charset="0"/>
              </a:rPr>
              <a:t>Tell students they will create a large crossword by choosing a starting word to build from (you may want to hint that longer words work best). </a:t>
            </a:r>
          </a:p>
          <a:p>
            <a:pPr marL="342900" marR="0" lvl="0" indent="-342900">
              <a:spcBef>
                <a:spcPts val="0"/>
              </a:spcBef>
              <a:spcAft>
                <a:spcPts val="0"/>
              </a:spcAft>
              <a:buFont typeface="Symbol" pitchFamily="2" charset="2"/>
              <a:buChar char=""/>
            </a:pPr>
            <a:r>
              <a:rPr lang="en-US" sz="2400" dirty="0">
                <a:effectLst/>
                <a:latin typeface="Abadi" panose="020B0604020104020204" pitchFamily="34" charset="0"/>
                <a:ea typeface="Calibri" panose="020F0502020204030204" pitchFamily="34" charset="0"/>
                <a:cs typeface="Times New Roman" panose="02020603050405020304" pitchFamily="18" charset="0"/>
              </a:rPr>
              <a:t>Explain that each word must touch another word and in each place the words touch it must make another word. There can be spaces between letters, however.</a:t>
            </a:r>
          </a:p>
          <a:p>
            <a:pPr marL="914400" marR="0">
              <a:spcBef>
                <a:spcPts val="0"/>
              </a:spcBef>
              <a:spcAft>
                <a:spcPts val="0"/>
              </a:spcAft>
            </a:pPr>
            <a:r>
              <a:rPr lang="en-US" sz="2400" dirty="0">
                <a:effectLst/>
                <a:latin typeface="Abadi" panose="020B0604020104020204" pitchFamily="34" charset="0"/>
                <a:ea typeface="Calibri" panose="020F0502020204030204" pitchFamily="34" charset="0"/>
                <a:cs typeface="Times New Roman" panose="02020603050405020304" pitchFamily="18" charset="0"/>
              </a:rPr>
              <a:t>For example:</a:t>
            </a:r>
          </a:p>
          <a:p>
            <a:pPr marL="914400" marR="0">
              <a:spcBef>
                <a:spcPts val="0"/>
              </a:spcBef>
              <a:spcAft>
                <a:spcPts val="0"/>
              </a:spcAft>
            </a:pPr>
            <a:r>
              <a:rPr lang="en-US" sz="2400" dirty="0">
                <a:effectLst/>
                <a:latin typeface="Abadi" panose="020B0604020104020204" pitchFamily="34" charset="0"/>
                <a:ea typeface="Calibri" panose="020F0502020204030204" pitchFamily="34" charset="0"/>
                <a:cs typeface="Times New Roman" panose="02020603050405020304" pitchFamily="18" charset="0"/>
              </a:rPr>
              <a:t>Crosswords may look like this:</a:t>
            </a:r>
          </a:p>
          <a:p>
            <a:pPr marL="914400" marR="0">
              <a:spcBef>
                <a:spcPts val="0"/>
              </a:spcBef>
              <a:spcAft>
                <a:spcPts val="0"/>
              </a:spcAft>
            </a:pPr>
            <a:r>
              <a:rPr lang="en-US" sz="2400" dirty="0">
                <a:effectLst/>
                <a:latin typeface="Abadi" panose="020B0604020104020204" pitchFamily="34" charset="0"/>
                <a:ea typeface="Calibri" panose="020F0502020204030204" pitchFamily="34" charset="0"/>
                <a:cs typeface="Times New Roman" panose="02020603050405020304" pitchFamily="18" charset="0"/>
              </a:rPr>
              <a:t>Or this:</a:t>
            </a:r>
          </a:p>
          <a:p>
            <a:pPr marL="342900" marR="0" lvl="0" indent="-342900">
              <a:spcBef>
                <a:spcPts val="0"/>
              </a:spcBef>
              <a:spcAft>
                <a:spcPts val="0"/>
              </a:spcAft>
              <a:buFont typeface="Symbol" pitchFamily="2" charset="2"/>
              <a:buChar char=""/>
            </a:pPr>
            <a:r>
              <a:rPr lang="en-US" sz="2400" dirty="0">
                <a:effectLst/>
                <a:latin typeface="Abadi" panose="020B0604020104020204" pitchFamily="34" charset="0"/>
                <a:ea typeface="Calibri" panose="020F0502020204030204" pitchFamily="34" charset="0"/>
                <a:cs typeface="Times New Roman" panose="02020603050405020304" pitchFamily="18" charset="0"/>
              </a:rPr>
              <a:t>To ensure participation, each student is given a different color marker with the requirement that everyone contribute to the crossword. A quick visual check will help confirm that all group members have written something.</a:t>
            </a:r>
          </a:p>
          <a:p>
            <a:r>
              <a:rPr lang="en-US" sz="2400" dirty="0">
                <a:effectLst/>
                <a:latin typeface="Abadi" panose="020B0604020104020204" pitchFamily="34" charset="0"/>
                <a:ea typeface="Calibri" panose="020F0502020204030204" pitchFamily="34" charset="0"/>
                <a:cs typeface="Times New Roman" panose="02020603050405020304" pitchFamily="18" charset="0"/>
              </a:rPr>
              <a:t>Students can be given an unlimited amount of time, or the activity can be time limited. </a:t>
            </a:r>
            <a:endParaRPr lang="en-US" sz="2400" dirty="0">
              <a:latin typeface="Abadi" panose="020B0604020104020204" pitchFamily="34" charset="0"/>
            </a:endParaRPr>
          </a:p>
        </p:txBody>
      </p:sp>
    </p:spTree>
    <p:extLst>
      <p:ext uri="{BB962C8B-B14F-4D97-AF65-F5344CB8AC3E}">
        <p14:creationId xmlns:p14="http://schemas.microsoft.com/office/powerpoint/2010/main" val="3653077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CDE92F-F10D-D72E-49F6-26FD6948E578}"/>
              </a:ext>
            </a:extLst>
          </p:cNvPr>
          <p:cNvSpPr txBox="1"/>
          <p:nvPr/>
        </p:nvSpPr>
        <p:spPr>
          <a:xfrm>
            <a:off x="3037181" y="2828835"/>
            <a:ext cx="6117637" cy="1200329"/>
          </a:xfrm>
          <a:prstGeom prst="rect">
            <a:avLst/>
          </a:prstGeom>
          <a:noFill/>
        </p:spPr>
        <p:txBody>
          <a:bodyPr wrap="none" rtlCol="0">
            <a:spAutoFit/>
          </a:bodyPr>
          <a:lstStyle/>
          <a:p>
            <a:r>
              <a:rPr lang="en-US" sz="7200" dirty="0">
                <a:latin typeface="Abadi" panose="020B0604020104020204" pitchFamily="34" charset="0"/>
              </a:rPr>
              <a:t>Review Activity</a:t>
            </a:r>
          </a:p>
        </p:txBody>
      </p:sp>
    </p:spTree>
    <p:extLst>
      <p:ext uri="{BB962C8B-B14F-4D97-AF65-F5344CB8AC3E}">
        <p14:creationId xmlns:p14="http://schemas.microsoft.com/office/powerpoint/2010/main" val="1613487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CCFE1"/>
        </a:solidFill>
        <a:effectLst/>
      </p:bgPr>
    </p:bg>
    <p:spTree>
      <p:nvGrpSpPr>
        <p:cNvPr id="1" name=""/>
        <p:cNvGrpSpPr/>
        <p:nvPr/>
      </p:nvGrpSpPr>
      <p:grpSpPr>
        <a:xfrm>
          <a:off x="0" y="0"/>
          <a:ext cx="0" cy="0"/>
          <a:chOff x="0" y="0"/>
          <a:chExt cx="0" cy="0"/>
        </a:xfrm>
      </p:grpSpPr>
      <p:pic>
        <p:nvPicPr>
          <p:cNvPr id="5" name="Picture 4" descr="Dart arrow in the center of dartboard">
            <a:extLst>
              <a:ext uri="{FF2B5EF4-FFF2-40B4-BE49-F238E27FC236}">
                <a16:creationId xmlns:a16="http://schemas.microsoft.com/office/drawing/2014/main" id="{C6B38AEA-04B4-A2A2-BBDB-302B46C5C9A3}"/>
              </a:ext>
            </a:extLst>
          </p:cNvPr>
          <p:cNvPicPr>
            <a:picLocks noChangeAspect="1"/>
          </p:cNvPicPr>
          <p:nvPr/>
        </p:nvPicPr>
        <p:blipFill>
          <a:blip r:embed="rId2">
            <a:alphaModFix amt="63000"/>
          </a:blip>
          <a:stretch>
            <a:fillRect/>
          </a:stretch>
        </p:blipFill>
        <p:spPr>
          <a:xfrm>
            <a:off x="0" y="0"/>
            <a:ext cx="12515850" cy="7884539"/>
          </a:xfrm>
          <a:prstGeom prst="rect">
            <a:avLst/>
          </a:prstGeom>
        </p:spPr>
      </p:pic>
      <p:sp>
        <p:nvSpPr>
          <p:cNvPr id="2" name="TextBox 1">
            <a:extLst>
              <a:ext uri="{FF2B5EF4-FFF2-40B4-BE49-F238E27FC236}">
                <a16:creationId xmlns:a16="http://schemas.microsoft.com/office/drawing/2014/main" id="{08755DFB-DFF2-BAEB-0324-2D28D014C286}"/>
              </a:ext>
            </a:extLst>
          </p:cNvPr>
          <p:cNvSpPr txBox="1"/>
          <p:nvPr/>
        </p:nvSpPr>
        <p:spPr>
          <a:xfrm>
            <a:off x="-1541393" y="1614101"/>
            <a:ext cx="12192000" cy="1200329"/>
          </a:xfrm>
          <a:prstGeom prst="rect">
            <a:avLst/>
          </a:prstGeom>
          <a:noFill/>
        </p:spPr>
        <p:txBody>
          <a:bodyPr wrap="square" rtlCol="0">
            <a:spAutoFit/>
          </a:bodyPr>
          <a:lstStyle/>
          <a:p>
            <a:pPr algn="ctr"/>
            <a:r>
              <a:rPr lang="en-US" sz="7200" b="1" dirty="0">
                <a:solidFill>
                  <a:srgbClr val="545454"/>
                </a:solidFill>
                <a:latin typeface="Abadi" panose="020B0604020104020204" pitchFamily="34" charset="0"/>
              </a:rPr>
              <a:t>Target</a:t>
            </a:r>
            <a:r>
              <a:rPr lang="en-US" sz="7200" b="1" dirty="0">
                <a:latin typeface="Abadi" panose="020B0604020104020204" pitchFamily="34" charset="0"/>
              </a:rPr>
              <a:t> </a:t>
            </a:r>
            <a:r>
              <a:rPr lang="en-US" sz="7200" b="1" dirty="0">
                <a:solidFill>
                  <a:srgbClr val="545454"/>
                </a:solidFill>
                <a:latin typeface="Abadi" panose="020B0604020104020204" pitchFamily="34" charset="0"/>
              </a:rPr>
              <a:t>Practice</a:t>
            </a:r>
          </a:p>
        </p:txBody>
      </p:sp>
    </p:spTree>
    <p:extLst>
      <p:ext uri="{BB962C8B-B14F-4D97-AF65-F5344CB8AC3E}">
        <p14:creationId xmlns:p14="http://schemas.microsoft.com/office/powerpoint/2010/main" val="1429843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CCFE1"/>
        </a:solidFill>
        <a:effectLst/>
      </p:bgPr>
    </p:bg>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ECD1A513-21CF-6272-4056-B79F137C68C1}"/>
              </a:ext>
            </a:extLst>
          </p:cNvPr>
          <p:cNvGraphicFramePr>
            <a:graphicFrameLocks noGrp="1"/>
          </p:cNvGraphicFramePr>
          <p:nvPr>
            <p:extLst>
              <p:ext uri="{D42A27DB-BD31-4B8C-83A1-F6EECF244321}">
                <p14:modId xmlns:p14="http://schemas.microsoft.com/office/powerpoint/2010/main" val="488838405"/>
              </p:ext>
            </p:extLst>
          </p:nvPr>
        </p:nvGraphicFramePr>
        <p:xfrm>
          <a:off x="0" y="1"/>
          <a:ext cx="12192000" cy="6858000"/>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val="3425706542"/>
                    </a:ext>
                  </a:extLst>
                </a:gridCol>
                <a:gridCol w="2438400">
                  <a:extLst>
                    <a:ext uri="{9D8B030D-6E8A-4147-A177-3AD203B41FA5}">
                      <a16:colId xmlns:a16="http://schemas.microsoft.com/office/drawing/2014/main" val="3862309010"/>
                    </a:ext>
                  </a:extLst>
                </a:gridCol>
                <a:gridCol w="2438400">
                  <a:extLst>
                    <a:ext uri="{9D8B030D-6E8A-4147-A177-3AD203B41FA5}">
                      <a16:colId xmlns:a16="http://schemas.microsoft.com/office/drawing/2014/main" val="802291594"/>
                    </a:ext>
                  </a:extLst>
                </a:gridCol>
                <a:gridCol w="2438400">
                  <a:extLst>
                    <a:ext uri="{9D8B030D-6E8A-4147-A177-3AD203B41FA5}">
                      <a16:colId xmlns:a16="http://schemas.microsoft.com/office/drawing/2014/main" val="541465763"/>
                    </a:ext>
                  </a:extLst>
                </a:gridCol>
                <a:gridCol w="2438400">
                  <a:extLst>
                    <a:ext uri="{9D8B030D-6E8A-4147-A177-3AD203B41FA5}">
                      <a16:colId xmlns:a16="http://schemas.microsoft.com/office/drawing/2014/main" val="3079087703"/>
                    </a:ext>
                  </a:extLst>
                </a:gridCol>
              </a:tblGrid>
              <a:tr h="1371600">
                <a:tc>
                  <a:txBody>
                    <a:bodyPr/>
                    <a:lstStyle/>
                    <a:p>
                      <a:pPr algn="ctr"/>
                      <a:r>
                        <a:rPr lang="en-US" sz="2400" b="1" dirty="0">
                          <a:solidFill>
                            <a:srgbClr val="545454"/>
                          </a:solidFill>
                        </a:rPr>
                        <a:t>Investment Pyramid</a:t>
                      </a:r>
                    </a:p>
                  </a:txBody>
                  <a:tcPr anchor="ctr"/>
                </a:tc>
                <a:tc>
                  <a:txBody>
                    <a:bodyPr/>
                    <a:lstStyle/>
                    <a:p>
                      <a:pPr algn="ctr"/>
                      <a:r>
                        <a:rPr lang="en-US" sz="2400" b="1" dirty="0">
                          <a:solidFill>
                            <a:srgbClr val="545454"/>
                          </a:solidFill>
                        </a:rPr>
                        <a:t>Annuities</a:t>
                      </a:r>
                    </a:p>
                  </a:txBody>
                  <a:tcPr anchor="ctr"/>
                </a:tc>
                <a:tc>
                  <a:txBody>
                    <a:bodyPr/>
                    <a:lstStyle/>
                    <a:p>
                      <a:pPr algn="ctr"/>
                      <a:r>
                        <a:rPr lang="en-US" sz="2400" b="1" dirty="0">
                          <a:solidFill>
                            <a:srgbClr val="545454"/>
                          </a:solidFill>
                        </a:rPr>
                        <a:t>Futures</a:t>
                      </a:r>
                    </a:p>
                  </a:txBody>
                  <a:tcPr anchor="ctr"/>
                </a:tc>
                <a:tc>
                  <a:txBody>
                    <a:bodyPr/>
                    <a:lstStyle/>
                    <a:p>
                      <a:pPr algn="ctr"/>
                      <a:r>
                        <a:rPr lang="en-US" sz="2400" b="1" dirty="0">
                          <a:solidFill>
                            <a:srgbClr val="545454"/>
                          </a:solidFill>
                        </a:rPr>
                        <a:t>Savings</a:t>
                      </a:r>
                    </a:p>
                  </a:txBody>
                  <a:tcPr anchor="ctr"/>
                </a:tc>
                <a:tc>
                  <a:txBody>
                    <a:bodyPr/>
                    <a:lstStyle/>
                    <a:p>
                      <a:pPr algn="ctr"/>
                      <a:r>
                        <a:rPr lang="en-US" sz="2400" b="1" dirty="0">
                          <a:solidFill>
                            <a:srgbClr val="545454"/>
                          </a:solidFill>
                        </a:rPr>
                        <a:t>Net Worth</a:t>
                      </a:r>
                    </a:p>
                  </a:txBody>
                  <a:tcPr anchor="ctr"/>
                </a:tc>
                <a:extLst>
                  <a:ext uri="{0D108BD9-81ED-4DB2-BD59-A6C34878D82A}">
                    <a16:rowId xmlns:a16="http://schemas.microsoft.com/office/drawing/2014/main" val="940738350"/>
                  </a:ext>
                </a:extLst>
              </a:tr>
              <a:tr h="1371600">
                <a:tc>
                  <a:txBody>
                    <a:bodyPr/>
                    <a:lstStyle/>
                    <a:p>
                      <a:pPr algn="ctr"/>
                      <a:r>
                        <a:rPr lang="en-US" sz="2400" b="1" dirty="0">
                          <a:solidFill>
                            <a:srgbClr val="545454"/>
                          </a:solidFill>
                        </a:rPr>
                        <a:t>Bonds</a:t>
                      </a:r>
                    </a:p>
                  </a:txBody>
                  <a:tcPr anchor="ctr"/>
                </a:tc>
                <a:tc>
                  <a:txBody>
                    <a:bodyPr/>
                    <a:lstStyle/>
                    <a:p>
                      <a:pPr algn="ctr"/>
                      <a:r>
                        <a:rPr lang="en-US" sz="2400" b="1" dirty="0">
                          <a:solidFill>
                            <a:srgbClr val="545454"/>
                          </a:solidFill>
                        </a:rPr>
                        <a:t>Financial Records</a:t>
                      </a:r>
                    </a:p>
                  </a:txBody>
                  <a:tcPr anchor="ctr"/>
                </a:tc>
                <a:tc>
                  <a:txBody>
                    <a:bodyPr/>
                    <a:lstStyle/>
                    <a:p>
                      <a:pPr algn="ctr"/>
                      <a:r>
                        <a:rPr lang="en-US" sz="2400" b="1" dirty="0">
                          <a:solidFill>
                            <a:srgbClr val="545454"/>
                          </a:solidFill>
                        </a:rPr>
                        <a:t>Low risk</a:t>
                      </a:r>
                    </a:p>
                  </a:txBody>
                  <a:tcPr anchor="ctr"/>
                </a:tc>
                <a:tc>
                  <a:txBody>
                    <a:bodyPr/>
                    <a:lstStyle/>
                    <a:p>
                      <a:pPr algn="ctr"/>
                      <a:r>
                        <a:rPr lang="en-US" sz="2400" b="1" dirty="0">
                          <a:solidFill>
                            <a:srgbClr val="545454"/>
                          </a:solidFill>
                        </a:rPr>
                        <a:t>Life Insurance</a:t>
                      </a:r>
                    </a:p>
                  </a:txBody>
                  <a:tcPr anchor="ctr"/>
                </a:tc>
                <a:tc>
                  <a:txBody>
                    <a:bodyPr/>
                    <a:lstStyle/>
                    <a:p>
                      <a:pPr algn="ctr"/>
                      <a:r>
                        <a:rPr lang="en-US" sz="2400" b="1" dirty="0">
                          <a:solidFill>
                            <a:srgbClr val="545454"/>
                          </a:solidFill>
                        </a:rPr>
                        <a:t>Risk Meter</a:t>
                      </a:r>
                    </a:p>
                  </a:txBody>
                  <a:tcPr anchor="ctr"/>
                </a:tc>
                <a:extLst>
                  <a:ext uri="{0D108BD9-81ED-4DB2-BD59-A6C34878D82A}">
                    <a16:rowId xmlns:a16="http://schemas.microsoft.com/office/drawing/2014/main" val="2838995882"/>
                  </a:ext>
                </a:extLst>
              </a:tr>
              <a:tr h="1371600">
                <a:tc>
                  <a:txBody>
                    <a:bodyPr/>
                    <a:lstStyle/>
                    <a:p>
                      <a:pPr algn="ctr"/>
                      <a:r>
                        <a:rPr lang="en-US" sz="2400" b="1">
                          <a:solidFill>
                            <a:srgbClr val="545454"/>
                          </a:solidFill>
                        </a:rPr>
                        <a:t>Medium risk</a:t>
                      </a:r>
                      <a:endParaRPr lang="en-US" sz="2400" b="1" dirty="0">
                        <a:solidFill>
                          <a:srgbClr val="545454"/>
                        </a:solidFill>
                      </a:endParaRPr>
                    </a:p>
                  </a:txBody>
                  <a:tcPr anchor="ctr"/>
                </a:tc>
                <a:tc>
                  <a:txBody>
                    <a:bodyPr/>
                    <a:lstStyle/>
                    <a:p>
                      <a:pPr algn="ctr"/>
                      <a:r>
                        <a:rPr lang="en-US" sz="2400" b="1" dirty="0">
                          <a:solidFill>
                            <a:srgbClr val="545454"/>
                          </a:solidFill>
                        </a:rPr>
                        <a:t>Contracts</a:t>
                      </a:r>
                    </a:p>
                  </a:txBody>
                  <a:tcPr anchor="ctr"/>
                </a:tc>
                <a:tc>
                  <a:txBody>
                    <a:bodyPr/>
                    <a:lstStyle/>
                    <a:p>
                      <a:pPr algn="ctr"/>
                      <a:r>
                        <a:rPr lang="en-US" sz="2400" b="1" dirty="0">
                          <a:solidFill>
                            <a:srgbClr val="545454"/>
                          </a:solidFill>
                        </a:rPr>
                        <a:t>401K/ 403B</a:t>
                      </a:r>
                    </a:p>
                  </a:txBody>
                  <a:tcPr anchor="ctr"/>
                </a:tc>
                <a:tc>
                  <a:txBody>
                    <a:bodyPr/>
                    <a:lstStyle/>
                    <a:p>
                      <a:pPr algn="ctr"/>
                      <a:r>
                        <a:rPr lang="en-US" sz="2400" b="1" dirty="0">
                          <a:solidFill>
                            <a:srgbClr val="545454"/>
                          </a:solidFill>
                        </a:rPr>
                        <a:t>Collectibles</a:t>
                      </a:r>
                    </a:p>
                  </a:txBody>
                  <a:tcPr anchor="ctr"/>
                </a:tc>
                <a:tc>
                  <a:txBody>
                    <a:bodyPr/>
                    <a:lstStyle/>
                    <a:p>
                      <a:pPr algn="ctr"/>
                      <a:r>
                        <a:rPr lang="en-US" sz="2400" b="1" dirty="0">
                          <a:solidFill>
                            <a:srgbClr val="545454"/>
                          </a:solidFill>
                        </a:rPr>
                        <a:t>Property and Liability Insurance</a:t>
                      </a:r>
                    </a:p>
                  </a:txBody>
                  <a:tcPr anchor="ctr"/>
                </a:tc>
                <a:extLst>
                  <a:ext uri="{0D108BD9-81ED-4DB2-BD59-A6C34878D82A}">
                    <a16:rowId xmlns:a16="http://schemas.microsoft.com/office/drawing/2014/main" val="122041171"/>
                  </a:ext>
                </a:extLst>
              </a:tr>
              <a:tr h="1371600">
                <a:tc>
                  <a:txBody>
                    <a:bodyPr/>
                    <a:lstStyle/>
                    <a:p>
                      <a:pPr algn="ctr"/>
                      <a:r>
                        <a:rPr lang="en-US" sz="2400" b="1">
                          <a:solidFill>
                            <a:srgbClr val="545454"/>
                          </a:solidFill>
                        </a:rPr>
                        <a:t>Diversification</a:t>
                      </a:r>
                      <a:endParaRPr lang="en-US" sz="2400" b="1" dirty="0">
                        <a:solidFill>
                          <a:srgbClr val="545454"/>
                        </a:solidFill>
                      </a:endParaRPr>
                    </a:p>
                  </a:txBody>
                  <a:tcPr anchor="ctr"/>
                </a:tc>
                <a:tc>
                  <a:txBody>
                    <a:bodyPr/>
                    <a:lstStyle/>
                    <a:p>
                      <a:pPr algn="ctr"/>
                      <a:r>
                        <a:rPr lang="en-US" sz="2400" b="1" dirty="0">
                          <a:solidFill>
                            <a:srgbClr val="545454"/>
                          </a:solidFill>
                        </a:rPr>
                        <a:t>Risk tolerance</a:t>
                      </a:r>
                    </a:p>
                  </a:txBody>
                  <a:tcPr anchor="ctr"/>
                </a:tc>
                <a:tc>
                  <a:txBody>
                    <a:bodyPr/>
                    <a:lstStyle/>
                    <a:p>
                      <a:pPr algn="ctr"/>
                      <a:r>
                        <a:rPr lang="en-US" sz="2400" b="1" dirty="0">
                          <a:solidFill>
                            <a:srgbClr val="545454"/>
                          </a:solidFill>
                        </a:rPr>
                        <a:t>Health Insurance</a:t>
                      </a:r>
                    </a:p>
                  </a:txBody>
                  <a:tcPr anchor="ctr"/>
                </a:tc>
                <a:tc>
                  <a:txBody>
                    <a:bodyPr/>
                    <a:lstStyle/>
                    <a:p>
                      <a:pPr algn="ctr"/>
                      <a:r>
                        <a:rPr lang="en-US" sz="2400" b="1" dirty="0">
                          <a:solidFill>
                            <a:srgbClr val="545454"/>
                          </a:solidFill>
                        </a:rPr>
                        <a:t>IRA</a:t>
                      </a:r>
                    </a:p>
                  </a:txBody>
                  <a:tcPr anchor="ctr"/>
                </a:tc>
                <a:tc>
                  <a:txBody>
                    <a:bodyPr/>
                    <a:lstStyle/>
                    <a:p>
                      <a:pPr algn="ctr"/>
                      <a:r>
                        <a:rPr lang="en-US" sz="2400" b="1" dirty="0">
                          <a:solidFill>
                            <a:srgbClr val="545454"/>
                          </a:solidFill>
                        </a:rPr>
                        <a:t>Mutual funds</a:t>
                      </a:r>
                    </a:p>
                  </a:txBody>
                  <a:tcPr anchor="ctr"/>
                </a:tc>
                <a:extLst>
                  <a:ext uri="{0D108BD9-81ED-4DB2-BD59-A6C34878D82A}">
                    <a16:rowId xmlns:a16="http://schemas.microsoft.com/office/drawing/2014/main" val="2432392947"/>
                  </a:ext>
                </a:extLst>
              </a:tr>
              <a:tr h="1371600">
                <a:tc>
                  <a:txBody>
                    <a:bodyPr/>
                    <a:lstStyle/>
                    <a:p>
                      <a:pPr algn="ctr"/>
                      <a:r>
                        <a:rPr lang="en-US" sz="2400" b="1" dirty="0">
                          <a:solidFill>
                            <a:srgbClr val="545454"/>
                          </a:solidFill>
                        </a:rPr>
                        <a:t>Disability Insurance</a:t>
                      </a:r>
                    </a:p>
                  </a:txBody>
                  <a:tcPr anchor="ctr"/>
                </a:tc>
                <a:tc>
                  <a:txBody>
                    <a:bodyPr/>
                    <a:lstStyle/>
                    <a:p>
                      <a:pPr algn="ctr"/>
                      <a:r>
                        <a:rPr lang="en-US" sz="2400" b="1" dirty="0">
                          <a:solidFill>
                            <a:srgbClr val="545454"/>
                          </a:solidFill>
                        </a:rPr>
                        <a:t>Stocks</a:t>
                      </a:r>
                    </a:p>
                  </a:txBody>
                  <a:tcPr anchor="ctr"/>
                </a:tc>
                <a:tc>
                  <a:txBody>
                    <a:bodyPr/>
                    <a:lstStyle/>
                    <a:p>
                      <a:pPr algn="ctr"/>
                      <a:r>
                        <a:rPr lang="en-US" sz="2400" b="1" dirty="0">
                          <a:solidFill>
                            <a:srgbClr val="545454"/>
                          </a:solidFill>
                        </a:rPr>
                        <a:t>Goals</a:t>
                      </a:r>
                    </a:p>
                  </a:txBody>
                  <a:tcPr anchor="ctr"/>
                </a:tc>
                <a:tc>
                  <a:txBody>
                    <a:bodyPr/>
                    <a:lstStyle/>
                    <a:p>
                      <a:pPr algn="ctr"/>
                      <a:r>
                        <a:rPr lang="en-US" sz="2400" b="1" dirty="0">
                          <a:solidFill>
                            <a:srgbClr val="545454"/>
                          </a:solidFill>
                        </a:rPr>
                        <a:t>Budget</a:t>
                      </a:r>
                    </a:p>
                  </a:txBody>
                  <a:tcPr anchor="ctr"/>
                </a:tc>
                <a:tc>
                  <a:txBody>
                    <a:bodyPr/>
                    <a:lstStyle/>
                    <a:p>
                      <a:pPr algn="ctr"/>
                      <a:r>
                        <a:rPr lang="en-US" sz="2400" b="1" dirty="0">
                          <a:solidFill>
                            <a:srgbClr val="545454"/>
                          </a:solidFill>
                        </a:rPr>
                        <a:t>High risk</a:t>
                      </a:r>
                    </a:p>
                  </a:txBody>
                  <a:tcPr anchor="ctr"/>
                </a:tc>
                <a:extLst>
                  <a:ext uri="{0D108BD9-81ED-4DB2-BD59-A6C34878D82A}">
                    <a16:rowId xmlns:a16="http://schemas.microsoft.com/office/drawing/2014/main" val="17931594"/>
                  </a:ext>
                </a:extLst>
              </a:tr>
            </a:tbl>
          </a:graphicData>
        </a:graphic>
      </p:graphicFrame>
    </p:spTree>
    <p:extLst>
      <p:ext uri="{BB962C8B-B14F-4D97-AF65-F5344CB8AC3E}">
        <p14:creationId xmlns:p14="http://schemas.microsoft.com/office/powerpoint/2010/main" val="1662465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CDE92F-F10D-D72E-49F6-26FD6948E578}"/>
              </a:ext>
            </a:extLst>
          </p:cNvPr>
          <p:cNvSpPr txBox="1"/>
          <p:nvPr/>
        </p:nvSpPr>
        <p:spPr>
          <a:xfrm>
            <a:off x="2983898" y="2828835"/>
            <a:ext cx="6224204" cy="1200329"/>
          </a:xfrm>
          <a:prstGeom prst="rect">
            <a:avLst/>
          </a:prstGeom>
          <a:noFill/>
        </p:spPr>
        <p:txBody>
          <a:bodyPr wrap="none" rtlCol="0">
            <a:spAutoFit/>
          </a:bodyPr>
          <a:lstStyle/>
          <a:p>
            <a:r>
              <a:rPr lang="en-US" sz="7200" dirty="0">
                <a:latin typeface="Abadi" panose="020B0604020104020204" pitchFamily="34" charset="0"/>
              </a:rPr>
              <a:t>Other Activities</a:t>
            </a:r>
          </a:p>
        </p:txBody>
      </p:sp>
    </p:spTree>
    <p:extLst>
      <p:ext uri="{BB962C8B-B14F-4D97-AF65-F5344CB8AC3E}">
        <p14:creationId xmlns:p14="http://schemas.microsoft.com/office/powerpoint/2010/main" val="2336793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BE29F"/>
        </a:solidFill>
        <a:effectLst/>
      </p:bgPr>
    </p:bg>
    <p:spTree>
      <p:nvGrpSpPr>
        <p:cNvPr id="1" name=""/>
        <p:cNvGrpSpPr/>
        <p:nvPr/>
      </p:nvGrpSpPr>
      <p:grpSpPr>
        <a:xfrm>
          <a:off x="0" y="0"/>
          <a:ext cx="0" cy="0"/>
          <a:chOff x="0" y="0"/>
          <a:chExt cx="0" cy="0"/>
        </a:xfrm>
      </p:grpSpPr>
      <p:pic>
        <p:nvPicPr>
          <p:cNvPr id="14" name="Picture 13" descr="Red and blue kayaks on the water">
            <a:extLst>
              <a:ext uri="{FF2B5EF4-FFF2-40B4-BE49-F238E27FC236}">
                <a16:creationId xmlns:a16="http://schemas.microsoft.com/office/drawing/2014/main" id="{FA29E5EF-15A7-21D4-3A6E-A40AF9DFA5D3}"/>
              </a:ext>
            </a:extLst>
          </p:cNvPr>
          <p:cNvPicPr>
            <a:picLocks noChangeAspect="1"/>
          </p:cNvPicPr>
          <p:nvPr/>
        </p:nvPicPr>
        <p:blipFill>
          <a:blip r:embed="rId2">
            <a:alphaModFix amt="57000"/>
          </a:blip>
          <a:stretch>
            <a:fillRect/>
          </a:stretch>
        </p:blipFill>
        <p:spPr>
          <a:xfrm>
            <a:off x="2785027" y="634998"/>
            <a:ext cx="6621946" cy="4414631"/>
          </a:xfrm>
          <a:prstGeom prst="rect">
            <a:avLst/>
          </a:prstGeom>
        </p:spPr>
      </p:pic>
      <p:sp>
        <p:nvSpPr>
          <p:cNvPr id="19" name="TextBox 18">
            <a:extLst>
              <a:ext uri="{FF2B5EF4-FFF2-40B4-BE49-F238E27FC236}">
                <a16:creationId xmlns:a16="http://schemas.microsoft.com/office/drawing/2014/main" id="{D40CA7C1-3438-8593-A084-D659930B6EF7}"/>
              </a:ext>
            </a:extLst>
          </p:cNvPr>
          <p:cNvSpPr txBox="1"/>
          <p:nvPr/>
        </p:nvSpPr>
        <p:spPr>
          <a:xfrm>
            <a:off x="4037583" y="5526155"/>
            <a:ext cx="4116833" cy="1015663"/>
          </a:xfrm>
          <a:prstGeom prst="rect">
            <a:avLst/>
          </a:prstGeom>
          <a:noFill/>
        </p:spPr>
        <p:txBody>
          <a:bodyPr wrap="none" rtlCol="0">
            <a:spAutoFit/>
          </a:bodyPr>
          <a:lstStyle/>
          <a:p>
            <a:r>
              <a:rPr lang="en-US" sz="6000" dirty="0">
                <a:latin typeface="Abadi" panose="020B0604020104020204" pitchFamily="34" charset="0"/>
              </a:rPr>
              <a:t>B a l a n c e</a:t>
            </a:r>
          </a:p>
        </p:txBody>
      </p:sp>
      <p:sp>
        <p:nvSpPr>
          <p:cNvPr id="20" name="TextBox 19">
            <a:extLst>
              <a:ext uri="{FF2B5EF4-FFF2-40B4-BE49-F238E27FC236}">
                <a16:creationId xmlns:a16="http://schemas.microsoft.com/office/drawing/2014/main" id="{957D5591-E888-C8E2-33CC-AD1AFC636538}"/>
              </a:ext>
            </a:extLst>
          </p:cNvPr>
          <p:cNvSpPr txBox="1"/>
          <p:nvPr/>
        </p:nvSpPr>
        <p:spPr>
          <a:xfrm>
            <a:off x="934277" y="2523433"/>
            <a:ext cx="715618" cy="3785652"/>
          </a:xfrm>
          <a:prstGeom prst="rect">
            <a:avLst/>
          </a:prstGeom>
          <a:noFill/>
        </p:spPr>
        <p:txBody>
          <a:bodyPr wrap="square" rtlCol="0">
            <a:spAutoFit/>
          </a:bodyPr>
          <a:lstStyle/>
          <a:p>
            <a:r>
              <a:rPr lang="en-US" sz="6000" dirty="0">
                <a:latin typeface="Abadi" panose="020B0604020104020204" pitchFamily="34" charset="0"/>
              </a:rPr>
              <a:t>work</a:t>
            </a:r>
          </a:p>
        </p:txBody>
      </p:sp>
      <p:sp>
        <p:nvSpPr>
          <p:cNvPr id="21" name="TextBox 20">
            <a:extLst>
              <a:ext uri="{FF2B5EF4-FFF2-40B4-BE49-F238E27FC236}">
                <a16:creationId xmlns:a16="http://schemas.microsoft.com/office/drawing/2014/main" id="{A9097DBB-9DC7-794E-781D-45838552EA6D}"/>
              </a:ext>
            </a:extLst>
          </p:cNvPr>
          <p:cNvSpPr txBox="1"/>
          <p:nvPr/>
        </p:nvSpPr>
        <p:spPr>
          <a:xfrm>
            <a:off x="10542105" y="459291"/>
            <a:ext cx="397565" cy="3785652"/>
          </a:xfrm>
          <a:prstGeom prst="rect">
            <a:avLst/>
          </a:prstGeom>
          <a:noFill/>
        </p:spPr>
        <p:txBody>
          <a:bodyPr wrap="square" rtlCol="0">
            <a:spAutoFit/>
          </a:bodyPr>
          <a:lstStyle/>
          <a:p>
            <a:r>
              <a:rPr lang="en-US" sz="6000" dirty="0">
                <a:latin typeface="Abadi" panose="020B0604020104020204" pitchFamily="34" charset="0"/>
              </a:rPr>
              <a:t>life</a:t>
            </a:r>
          </a:p>
        </p:txBody>
      </p:sp>
    </p:spTree>
    <p:extLst>
      <p:ext uri="{BB962C8B-B14F-4D97-AF65-F5344CB8AC3E}">
        <p14:creationId xmlns:p14="http://schemas.microsoft.com/office/powerpoint/2010/main" val="3943883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2C8D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657ED5-6E3B-F860-89EE-833F4743B6D4}"/>
              </a:ext>
            </a:extLst>
          </p:cNvPr>
          <p:cNvSpPr txBox="1"/>
          <p:nvPr/>
        </p:nvSpPr>
        <p:spPr>
          <a:xfrm>
            <a:off x="410817" y="318052"/>
            <a:ext cx="11370365" cy="7848302"/>
          </a:xfrm>
          <a:prstGeom prst="rect">
            <a:avLst/>
          </a:prstGeom>
          <a:noFill/>
        </p:spPr>
        <p:txBody>
          <a:bodyPr wrap="square" rtlCol="0">
            <a:spAutoFit/>
          </a:bodyPr>
          <a:lstStyle/>
          <a:p>
            <a:pPr marL="0" marR="0">
              <a:spcBef>
                <a:spcPts val="0"/>
              </a:spcBef>
              <a:spcAft>
                <a:spcPts val="0"/>
              </a:spcAft>
            </a:pPr>
            <a:r>
              <a:rPr lang="en-US" sz="2400" dirty="0">
                <a:effectLst/>
                <a:latin typeface="Abadi" panose="020B0604020104020204" pitchFamily="34" charset="0"/>
                <a:ea typeface="Calibri" panose="020F0502020204030204" pitchFamily="34" charset="0"/>
                <a:cs typeface="Times New Roman" panose="02020603050405020304" pitchFamily="18" charset="0"/>
              </a:rPr>
              <a:t>Activity:</a:t>
            </a:r>
          </a:p>
          <a:p>
            <a:pPr marL="0" marR="0">
              <a:spcBef>
                <a:spcPts val="0"/>
              </a:spcBef>
              <a:spcAft>
                <a:spcPts val="0"/>
              </a:spcAft>
            </a:pPr>
            <a:r>
              <a:rPr lang="en-US" sz="2400" dirty="0">
                <a:effectLst/>
                <a:latin typeface="Abadi" panose="020B060402010402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itchFamily="2" charset="2"/>
              <a:buChar char=""/>
            </a:pPr>
            <a:r>
              <a:rPr lang="en-US" sz="2400" dirty="0">
                <a:effectLst/>
                <a:latin typeface="Abadi" panose="020B0604020104020204" pitchFamily="34" charset="0"/>
                <a:ea typeface="Calibri" panose="020F0502020204030204" pitchFamily="34" charset="0"/>
                <a:cs typeface="Times New Roman" panose="02020603050405020304" pitchFamily="18" charset="0"/>
              </a:rPr>
              <a:t>Ask participants to think about things they enjoy doing. </a:t>
            </a:r>
            <a:r>
              <a:rPr lang="en-US" sz="2400" i="1" dirty="0">
                <a:effectLst/>
                <a:latin typeface="Abadi" panose="020B0604020104020204" pitchFamily="34" charset="0"/>
                <a:ea typeface="Calibri" panose="020F0502020204030204" pitchFamily="34" charset="0"/>
                <a:cs typeface="Times New Roman" panose="02020603050405020304" pitchFamily="18" charset="0"/>
              </a:rPr>
              <a:t>What is it you love to do? Could you be happy without doing this?</a:t>
            </a:r>
            <a:r>
              <a:rPr lang="en-US" sz="2400" dirty="0">
                <a:effectLst/>
                <a:latin typeface="Abadi" panose="020B0604020104020204" pitchFamily="34" charset="0"/>
                <a:ea typeface="Calibri" panose="020F0502020204030204" pitchFamily="34" charset="0"/>
                <a:cs typeface="Times New Roman" panose="02020603050405020304" pitchFamily="18" charset="0"/>
              </a:rPr>
              <a:t> Ask participants to identify an activity. There is no discussion at this point. Only pose the questions then send participants to whiteboards or sticky sheets and have them write down the activity they identified.</a:t>
            </a:r>
          </a:p>
          <a:p>
            <a:pPr marL="342900" marR="0" lvl="0" indent="-342900">
              <a:spcBef>
                <a:spcPts val="0"/>
              </a:spcBef>
              <a:spcAft>
                <a:spcPts val="0"/>
              </a:spcAft>
              <a:buFont typeface="Symbol" pitchFamily="2" charset="2"/>
              <a:buChar char=""/>
            </a:pPr>
            <a:r>
              <a:rPr lang="en-US" sz="2400" dirty="0">
                <a:effectLst/>
                <a:latin typeface="Abadi" panose="020B0604020104020204" pitchFamily="34" charset="0"/>
                <a:ea typeface="Calibri" panose="020F0502020204030204" pitchFamily="34" charset="0"/>
                <a:cs typeface="Times New Roman" panose="02020603050405020304" pitchFamily="18" charset="0"/>
              </a:rPr>
              <a:t>After everyone has written, open a discussion using questions similar to the following. </a:t>
            </a:r>
            <a:r>
              <a:rPr lang="en-US" sz="2400" i="1" dirty="0">
                <a:effectLst/>
                <a:latin typeface="Abadi" panose="020B0604020104020204" pitchFamily="34" charset="0"/>
                <a:ea typeface="Calibri" panose="020F0502020204030204" pitchFamily="34" charset="0"/>
                <a:cs typeface="Times New Roman" panose="02020603050405020304" pitchFamily="18" charset="0"/>
              </a:rPr>
              <a:t>What is your favorite pastime, hobby, or activity? How important is this activity to you? </a:t>
            </a:r>
            <a:endParaRPr lang="en-US" sz="2400" dirty="0">
              <a:effectLst/>
              <a:latin typeface="Abadi" panose="020B060402010402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2400" dirty="0">
                <a:effectLst/>
                <a:latin typeface="Abadi" panose="020B0604020104020204" pitchFamily="34" charset="0"/>
                <a:ea typeface="Calibri" panose="020F0502020204030204" pitchFamily="34" charset="0"/>
                <a:cs typeface="Times New Roman" panose="02020603050405020304" pitchFamily="18" charset="0"/>
              </a:rPr>
              <a:t>Allow everyone to take part in the discussion.</a:t>
            </a:r>
          </a:p>
          <a:p>
            <a:pPr marL="342900" marR="0" lvl="0" indent="-342900">
              <a:spcBef>
                <a:spcPts val="0"/>
              </a:spcBef>
              <a:spcAft>
                <a:spcPts val="0"/>
              </a:spcAft>
              <a:buFont typeface="Symbol" pitchFamily="2" charset="2"/>
              <a:buChar char=""/>
            </a:pPr>
            <a:r>
              <a:rPr lang="en-US" sz="2400" dirty="0">
                <a:effectLst/>
                <a:latin typeface="Abadi" panose="020B0604020104020204" pitchFamily="34" charset="0"/>
                <a:ea typeface="Calibri" panose="020F0502020204030204" pitchFamily="34" charset="0"/>
                <a:cs typeface="Times New Roman" panose="02020603050405020304" pitchFamily="18" charset="0"/>
              </a:rPr>
              <a:t>After everyone has had a chance to participate, ask participants if these activities have a cost. Some activities will have obvious costs. For example, any kind of art or crafting involves costs for supplies. However, other activities may have a cost that is less obvious such as hanging out with friends.</a:t>
            </a:r>
          </a:p>
          <a:p>
            <a:pPr marL="342900" indent="-342900">
              <a:buFont typeface="Symbol" pitchFamily="2" charset="2"/>
              <a:buChar char=""/>
            </a:pPr>
            <a:r>
              <a:rPr lang="en-US" sz="2400" dirty="0">
                <a:effectLst/>
                <a:latin typeface="Abadi" panose="020B0604020104020204" pitchFamily="34" charset="0"/>
                <a:ea typeface="Calibri" panose="020F0502020204030204" pitchFamily="34" charset="0"/>
                <a:cs typeface="Times New Roman" panose="02020603050405020304" pitchFamily="18" charset="0"/>
              </a:rPr>
              <a:t>Pair students and have them brainstorm and write down the perceived costs associated with the activities each of them listed. Ask participants to share out.</a:t>
            </a:r>
          </a:p>
          <a:p>
            <a:pPr marR="0" lvl="0">
              <a:spcBef>
                <a:spcPts val="0"/>
              </a:spcBef>
              <a:spcAft>
                <a:spcPts val="0"/>
              </a:spcAft>
            </a:pPr>
            <a:endParaRPr lang="en-US" sz="2400" dirty="0">
              <a:effectLst/>
              <a:latin typeface="Abadi" panose="020B0604020104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2400" dirty="0">
              <a:latin typeface="Abadi" panose="020B0604020104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2400" dirty="0">
              <a:effectLst/>
              <a:latin typeface="Abadi" panose="020B0604020104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2400" dirty="0">
              <a:effectLst/>
              <a:latin typeface="Abadi" panose="020B06040201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7251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D53AAB-6C6E-EDEB-AF99-8E7E04B688E2}"/>
              </a:ext>
            </a:extLst>
          </p:cNvPr>
          <p:cNvSpPr txBox="1"/>
          <p:nvPr/>
        </p:nvSpPr>
        <p:spPr>
          <a:xfrm>
            <a:off x="0" y="2921168"/>
            <a:ext cx="12192000" cy="1015663"/>
          </a:xfrm>
          <a:prstGeom prst="rect">
            <a:avLst/>
          </a:prstGeom>
          <a:noFill/>
        </p:spPr>
        <p:txBody>
          <a:bodyPr wrap="square" rtlCol="0">
            <a:spAutoFit/>
          </a:bodyPr>
          <a:lstStyle/>
          <a:p>
            <a:pPr algn="ctr"/>
            <a:r>
              <a:rPr lang="en-US" sz="6000" b="1" dirty="0">
                <a:latin typeface="Abadi" panose="020F0502020204030204" pitchFamily="34" charset="0"/>
              </a:rPr>
              <a:t>Introductory</a:t>
            </a:r>
            <a:r>
              <a:rPr lang="en-US" sz="3200" b="1" dirty="0">
                <a:latin typeface="Abadi" panose="020F0502020204030204" pitchFamily="34" charset="0"/>
              </a:rPr>
              <a:t> </a:t>
            </a:r>
            <a:r>
              <a:rPr lang="en-US" sz="6000" b="1" dirty="0">
                <a:latin typeface="Abadi" panose="020F0502020204030204" pitchFamily="34" charset="0"/>
              </a:rPr>
              <a:t>Activity</a:t>
            </a:r>
            <a:endParaRPr lang="en-US" sz="3200" b="1" dirty="0">
              <a:latin typeface="Abadi" panose="020F0502020204030204" pitchFamily="34" charset="0"/>
            </a:endParaRPr>
          </a:p>
        </p:txBody>
      </p:sp>
    </p:spTree>
    <p:extLst>
      <p:ext uri="{BB962C8B-B14F-4D97-AF65-F5344CB8AC3E}">
        <p14:creationId xmlns:p14="http://schemas.microsoft.com/office/powerpoint/2010/main" val="3071250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2C8DA"/>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50CCD1-8F3F-C767-2337-9B99D8292638}"/>
              </a:ext>
            </a:extLst>
          </p:cNvPr>
          <p:cNvSpPr txBox="1"/>
          <p:nvPr/>
        </p:nvSpPr>
        <p:spPr>
          <a:xfrm>
            <a:off x="579783" y="289679"/>
            <a:ext cx="11032434" cy="6278642"/>
          </a:xfrm>
          <a:prstGeom prst="rect">
            <a:avLst/>
          </a:prstGeom>
          <a:noFill/>
        </p:spPr>
        <p:txBody>
          <a:bodyPr wrap="square" rtlCol="0">
            <a:spAutoFit/>
          </a:bodyPr>
          <a:lstStyle/>
          <a:p>
            <a:pPr marL="342900" marR="0" lvl="0" indent="-342900">
              <a:spcBef>
                <a:spcPts val="0"/>
              </a:spcBef>
              <a:spcAft>
                <a:spcPts val="0"/>
              </a:spcAft>
              <a:buFont typeface="Symbol" pitchFamily="2" charset="2"/>
              <a:buChar char=""/>
            </a:pPr>
            <a:r>
              <a:rPr lang="en-US" sz="2400" dirty="0">
                <a:effectLst/>
                <a:latin typeface="Abadi" panose="020B0604020104020204" pitchFamily="34" charset="0"/>
                <a:ea typeface="Calibri" panose="020F0502020204030204" pitchFamily="34" charset="0"/>
                <a:cs typeface="Times New Roman" panose="02020603050405020304" pitchFamily="18" charset="0"/>
              </a:rPr>
              <a:t>After discussion, pose the following questions, </a:t>
            </a:r>
            <a:r>
              <a:rPr lang="en-US" sz="2400" i="1" dirty="0">
                <a:effectLst/>
                <a:latin typeface="Abadi" panose="020B0604020104020204" pitchFamily="34" charset="0"/>
                <a:ea typeface="Calibri" panose="020F0502020204030204" pitchFamily="34" charset="0"/>
                <a:cs typeface="Times New Roman" panose="02020603050405020304" pitchFamily="18" charset="0"/>
              </a:rPr>
              <a:t>Did you consider your time as a cost?</a:t>
            </a:r>
            <a:r>
              <a:rPr lang="en-US" sz="2400" dirty="0">
                <a:effectLst/>
                <a:latin typeface="Abadi" panose="020B0604020104020204" pitchFamily="34" charset="0"/>
                <a:ea typeface="Calibri" panose="020F0502020204030204" pitchFamily="34" charset="0"/>
                <a:cs typeface="Times New Roman" panose="02020603050405020304" pitchFamily="18" charset="0"/>
              </a:rPr>
              <a:t> </a:t>
            </a:r>
            <a:r>
              <a:rPr lang="en-US" sz="2400" i="1" dirty="0">
                <a:effectLst/>
                <a:latin typeface="Abadi" panose="020B0604020104020204" pitchFamily="34" charset="0"/>
                <a:ea typeface="Calibri" panose="020F0502020204030204" pitchFamily="34" charset="0"/>
                <a:cs typeface="Times New Roman" panose="02020603050405020304" pitchFamily="18" charset="0"/>
              </a:rPr>
              <a:t>What does your time cost you?</a:t>
            </a:r>
            <a:r>
              <a:rPr lang="en-US" sz="2400" dirty="0">
                <a:effectLst/>
                <a:latin typeface="Abadi" panose="020B0604020104020204" pitchFamily="34" charset="0"/>
                <a:ea typeface="Calibri" panose="020F0502020204030204" pitchFamily="34" charset="0"/>
                <a:cs typeface="Times New Roman" panose="02020603050405020304" pitchFamily="18" charset="0"/>
              </a:rPr>
              <a:t> Allow for answers. Ask</a:t>
            </a:r>
            <a:r>
              <a:rPr lang="en-US" sz="2400" i="1" dirty="0">
                <a:effectLst/>
                <a:latin typeface="Abadi" panose="020B0604020104020204" pitchFamily="34" charset="0"/>
                <a:ea typeface="Calibri" panose="020F0502020204030204" pitchFamily="34" charset="0"/>
                <a:cs typeface="Times New Roman" panose="02020603050405020304" pitchFamily="18" charset="0"/>
              </a:rPr>
              <a:t>, If you are giving time to one thing does that mean you are missing another opportunity to use your time? </a:t>
            </a:r>
            <a:endParaRPr lang="en-US" sz="2400" dirty="0">
              <a:effectLst/>
              <a:latin typeface="Abadi" panose="020B0604020104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Abadi" panose="020B0604020104020204" pitchFamily="34" charset="0"/>
                <a:ea typeface="Calibri" panose="020F0502020204030204" pitchFamily="34" charset="0"/>
                <a:cs typeface="Times New Roman" panose="02020603050405020304" pitchFamily="18" charset="0"/>
              </a:rPr>
              <a:t>Introduce and explain the concept of opportunity cost. </a:t>
            </a:r>
            <a:r>
              <a:rPr lang="en-US" sz="2400" i="0" dirty="0">
                <a:solidFill>
                  <a:srgbClr val="000000"/>
                </a:solidFill>
                <a:effectLst/>
                <a:latin typeface="Abadi" panose="020B0604020104020204" pitchFamily="34" charset="0"/>
                <a:ea typeface="Calibri" panose="020F0502020204030204" pitchFamily="34" charset="0"/>
                <a:cs typeface="Times New Roman" panose="02020603050405020304" pitchFamily="18" charset="0"/>
              </a:rPr>
              <a:t>A succinct definition of opportunity cost is the value of the decision not made. Any decision requires that an alternate decision was rejected. Opportunity cost is the cost of what was given up or passed by.</a:t>
            </a:r>
            <a:endParaRPr lang="en-US" sz="2400" dirty="0">
              <a:effectLst/>
              <a:latin typeface="Abadi" panose="020B0604020104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latin typeface="Abadi" panose="020B0604020104020204" pitchFamily="34" charset="0"/>
                <a:ea typeface="Calibri" panose="020F0502020204030204" pitchFamily="34" charset="0"/>
                <a:cs typeface="Times New Roman" panose="02020603050405020304" pitchFamily="18" charset="0"/>
              </a:rPr>
              <a:t>Ask participants to consider the opportunity costs for the activities they enjoy.</a:t>
            </a:r>
          </a:p>
          <a:p>
            <a:pPr marL="342900" marR="0" lvl="0" indent="-342900">
              <a:spcBef>
                <a:spcPts val="0"/>
              </a:spcBef>
              <a:spcAft>
                <a:spcPts val="0"/>
              </a:spcAft>
              <a:buFont typeface="Symbol" pitchFamily="2" charset="2"/>
              <a:buChar char=""/>
            </a:pPr>
            <a:r>
              <a:rPr lang="en-US" sz="2400" dirty="0">
                <a:effectLst/>
                <a:latin typeface="Abadi" panose="020B0604020104020204" pitchFamily="34" charset="0"/>
                <a:ea typeface="Calibri" panose="020F0502020204030204" pitchFamily="34" charset="0"/>
                <a:cs typeface="Times New Roman" panose="02020603050405020304" pitchFamily="18" charset="0"/>
              </a:rPr>
              <a:t>Using the computer, direct students to research their activity and write down some real costs for what they like to do, be sure they also include the cost of their time or opportunity cost when writing.</a:t>
            </a:r>
          </a:p>
          <a:p>
            <a:pPr marL="342900" marR="0" lvl="0" indent="-342900">
              <a:spcBef>
                <a:spcPts val="0"/>
              </a:spcBef>
              <a:spcAft>
                <a:spcPts val="0"/>
              </a:spcAft>
              <a:buFont typeface="Symbol" pitchFamily="2" charset="2"/>
              <a:buChar char=""/>
            </a:pPr>
            <a:r>
              <a:rPr lang="en-US" sz="2400" dirty="0">
                <a:effectLst/>
                <a:latin typeface="Abadi" panose="020B0604020104020204" pitchFamily="34" charset="0"/>
                <a:ea typeface="Calibri" panose="020F0502020204030204" pitchFamily="34" charset="0"/>
                <a:cs typeface="Times New Roman" panose="02020603050405020304" pitchFamily="18" charset="0"/>
              </a:rPr>
              <a:t>Ask questions similar to the following. </a:t>
            </a:r>
            <a:r>
              <a:rPr lang="en-US" sz="2400" i="1" dirty="0">
                <a:effectLst/>
                <a:latin typeface="Abadi" panose="020B0604020104020204" pitchFamily="34" charset="0"/>
                <a:ea typeface="Calibri" panose="020F0502020204030204" pitchFamily="34" charset="0"/>
                <a:cs typeface="Times New Roman" panose="02020603050405020304" pitchFamily="18" charset="0"/>
              </a:rPr>
              <a:t>Considering the cost of your favorite activities, how do you make plans to do these things and include them in your life? Is it important to include these things? </a:t>
            </a:r>
            <a:r>
              <a:rPr lang="en-US" sz="2400" dirty="0">
                <a:effectLst/>
                <a:latin typeface="Abadi" panose="020B0604020104020204" pitchFamily="34" charset="0"/>
                <a:ea typeface="Calibri" panose="020F0502020204030204" pitchFamily="34" charset="0"/>
                <a:cs typeface="Times New Roman" panose="02020603050405020304" pitchFamily="18" charset="0"/>
              </a:rPr>
              <a:t>Open a discussion about work-life balance.</a:t>
            </a:r>
          </a:p>
          <a:p>
            <a:endParaRPr lang="en-US" dirty="0"/>
          </a:p>
        </p:txBody>
      </p:sp>
    </p:spTree>
    <p:extLst>
      <p:ext uri="{BB962C8B-B14F-4D97-AF65-F5344CB8AC3E}">
        <p14:creationId xmlns:p14="http://schemas.microsoft.com/office/powerpoint/2010/main" val="960382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CDE92F-F10D-D72E-49F6-26FD6948E578}"/>
              </a:ext>
            </a:extLst>
          </p:cNvPr>
          <p:cNvSpPr txBox="1"/>
          <p:nvPr/>
        </p:nvSpPr>
        <p:spPr>
          <a:xfrm>
            <a:off x="3037181" y="2828835"/>
            <a:ext cx="5936240" cy="1200329"/>
          </a:xfrm>
          <a:prstGeom prst="rect">
            <a:avLst/>
          </a:prstGeom>
          <a:noFill/>
        </p:spPr>
        <p:txBody>
          <a:bodyPr wrap="none" rtlCol="0">
            <a:spAutoFit/>
          </a:bodyPr>
          <a:lstStyle/>
          <a:p>
            <a:r>
              <a:rPr lang="en-US" sz="7200" dirty="0">
                <a:latin typeface="Abadi" panose="020B0604020104020204" pitchFamily="34" charset="0"/>
              </a:rPr>
              <a:t>Question Bank</a:t>
            </a:r>
          </a:p>
        </p:txBody>
      </p:sp>
    </p:spTree>
    <p:extLst>
      <p:ext uri="{BB962C8B-B14F-4D97-AF65-F5344CB8AC3E}">
        <p14:creationId xmlns:p14="http://schemas.microsoft.com/office/powerpoint/2010/main" val="1856047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2C8DA"/>
        </a:solidFill>
        <a:effectLst/>
      </p:bgPr>
    </p:bg>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003F3D4F-B258-14F6-1D4B-D05187CF80A6}"/>
              </a:ext>
            </a:extLst>
          </p:cNvPr>
          <p:cNvGraphicFramePr>
            <a:graphicFrameLocks noGrp="1"/>
          </p:cNvGraphicFramePr>
          <p:nvPr>
            <p:extLst>
              <p:ext uri="{D42A27DB-BD31-4B8C-83A1-F6EECF244321}">
                <p14:modId xmlns:p14="http://schemas.microsoft.com/office/powerpoint/2010/main" val="3957690075"/>
              </p:ext>
            </p:extLst>
          </p:nvPr>
        </p:nvGraphicFramePr>
        <p:xfrm>
          <a:off x="1218648" y="735316"/>
          <a:ext cx="9754704" cy="5387367"/>
        </p:xfrm>
        <a:graphic>
          <a:graphicData uri="http://schemas.openxmlformats.org/drawingml/2006/table">
            <a:tbl>
              <a:tblPr firstRow="1" bandRow="1">
                <a:tableStyleId>{F5AB1C69-6EDB-4FF4-983F-18BD219EF322}</a:tableStyleId>
              </a:tblPr>
              <a:tblGrid>
                <a:gridCol w="2438676">
                  <a:extLst>
                    <a:ext uri="{9D8B030D-6E8A-4147-A177-3AD203B41FA5}">
                      <a16:colId xmlns:a16="http://schemas.microsoft.com/office/drawing/2014/main" val="567029665"/>
                    </a:ext>
                  </a:extLst>
                </a:gridCol>
                <a:gridCol w="2438676">
                  <a:extLst>
                    <a:ext uri="{9D8B030D-6E8A-4147-A177-3AD203B41FA5}">
                      <a16:colId xmlns:a16="http://schemas.microsoft.com/office/drawing/2014/main" val="3419685691"/>
                    </a:ext>
                  </a:extLst>
                </a:gridCol>
                <a:gridCol w="2438676">
                  <a:extLst>
                    <a:ext uri="{9D8B030D-6E8A-4147-A177-3AD203B41FA5}">
                      <a16:colId xmlns:a16="http://schemas.microsoft.com/office/drawing/2014/main" val="3851048225"/>
                    </a:ext>
                  </a:extLst>
                </a:gridCol>
                <a:gridCol w="2438676">
                  <a:extLst>
                    <a:ext uri="{9D8B030D-6E8A-4147-A177-3AD203B41FA5}">
                      <a16:colId xmlns:a16="http://schemas.microsoft.com/office/drawing/2014/main" val="1903006057"/>
                    </a:ext>
                  </a:extLst>
                </a:gridCol>
              </a:tblGrid>
              <a:tr h="833231">
                <a:tc>
                  <a:txBody>
                    <a:bodyPr/>
                    <a:lstStyle/>
                    <a:p>
                      <a:pPr algn="ctr"/>
                      <a:r>
                        <a:rPr lang="en-US" sz="3200" dirty="0">
                          <a:latin typeface="Abadi" panose="020B0604020104020204" pitchFamily="34" charset="0"/>
                        </a:rPr>
                        <a:t>Credit</a:t>
                      </a:r>
                    </a:p>
                  </a:txBody>
                  <a:tcPr/>
                </a:tc>
                <a:tc>
                  <a:txBody>
                    <a:bodyPr/>
                    <a:lstStyle/>
                    <a:p>
                      <a:pPr algn="ctr"/>
                      <a:r>
                        <a:rPr lang="en-US" sz="3200" dirty="0">
                          <a:latin typeface="Abadi" panose="020B0604020104020204" pitchFamily="34" charset="0"/>
                        </a:rPr>
                        <a:t>Saving</a:t>
                      </a:r>
                    </a:p>
                  </a:txBody>
                  <a:tcPr/>
                </a:tc>
                <a:tc>
                  <a:txBody>
                    <a:bodyPr/>
                    <a:lstStyle/>
                    <a:p>
                      <a:pPr algn="ctr"/>
                      <a:r>
                        <a:rPr lang="en-US" sz="3200" dirty="0">
                          <a:latin typeface="Abadi" panose="020B0604020104020204" pitchFamily="34" charset="0"/>
                        </a:rPr>
                        <a:t>General</a:t>
                      </a:r>
                    </a:p>
                  </a:txBody>
                  <a:tcPr/>
                </a:tc>
                <a:tc>
                  <a:txBody>
                    <a:bodyPr/>
                    <a:lstStyle/>
                    <a:p>
                      <a:pPr algn="ctr"/>
                      <a:r>
                        <a:rPr lang="en-US" sz="3200" dirty="0">
                          <a:latin typeface="Abadi" panose="020B0604020104020204" pitchFamily="34" charset="0"/>
                        </a:rPr>
                        <a:t>Insurance</a:t>
                      </a:r>
                    </a:p>
                  </a:txBody>
                  <a:tcPr/>
                </a:tc>
                <a:extLst>
                  <a:ext uri="{0D108BD9-81ED-4DB2-BD59-A6C34878D82A}">
                    <a16:rowId xmlns:a16="http://schemas.microsoft.com/office/drawing/2014/main" val="2640807170"/>
                  </a:ext>
                </a:extLst>
              </a:tr>
              <a:tr h="2277068">
                <a:tc>
                  <a:txBody>
                    <a:bodyPr/>
                    <a:lstStyle/>
                    <a:p>
                      <a:pPr algn="ctr" fontAlgn="b"/>
                      <a:r>
                        <a:rPr lang="en-US" sz="2400" b="0" i="0" u="none" strike="noStrike" dirty="0">
                          <a:solidFill>
                            <a:srgbClr val="000000"/>
                          </a:solidFill>
                          <a:effectLst/>
                          <a:latin typeface="Abadi" panose="020B0604020104020204" pitchFamily="34" charset="0"/>
                        </a:rPr>
                        <a:t>What is a credit score?</a:t>
                      </a:r>
                    </a:p>
                  </a:txBody>
                  <a:tcPr marL="9525" marR="9525" marT="9525" marB="0" anchor="ctr"/>
                </a:tc>
                <a:tc>
                  <a:txBody>
                    <a:bodyPr/>
                    <a:lstStyle/>
                    <a:p>
                      <a:pPr algn="ctr" fontAlgn="b"/>
                      <a:r>
                        <a:rPr lang="en-US" sz="2400" b="0" i="0" u="none" strike="noStrike" dirty="0">
                          <a:solidFill>
                            <a:srgbClr val="000000"/>
                          </a:solidFill>
                          <a:effectLst/>
                          <a:latin typeface="Abadi" panose="020B0604020104020204" pitchFamily="34" charset="0"/>
                        </a:rPr>
                        <a:t>What does PYF stand for?</a:t>
                      </a:r>
                    </a:p>
                  </a:txBody>
                  <a:tcPr marL="9525" marR="9525" marT="9525" marB="0" anchor="ctr"/>
                </a:tc>
                <a:tc>
                  <a:txBody>
                    <a:bodyPr/>
                    <a:lstStyle/>
                    <a:p>
                      <a:pPr algn="ctr" fontAlgn="b"/>
                      <a:r>
                        <a:rPr lang="en-US" sz="2400" b="0" i="0" u="none" strike="noStrike" dirty="0">
                          <a:solidFill>
                            <a:srgbClr val="000000"/>
                          </a:solidFill>
                          <a:effectLst/>
                          <a:latin typeface="Abadi" panose="020B0604020104020204" pitchFamily="34" charset="0"/>
                        </a:rPr>
                        <a:t>This is the value of all your assets.</a:t>
                      </a:r>
                    </a:p>
                  </a:txBody>
                  <a:tcPr marL="9525" marR="9525" marT="9525" marB="0" anchor="ctr"/>
                </a:tc>
                <a:tc>
                  <a:txBody>
                    <a:bodyPr/>
                    <a:lstStyle/>
                    <a:p>
                      <a:pPr algn="ctr" fontAlgn="b"/>
                      <a:r>
                        <a:rPr lang="en-US" sz="2400" b="0" i="0" u="none" strike="noStrike" dirty="0">
                          <a:solidFill>
                            <a:srgbClr val="000000"/>
                          </a:solidFill>
                          <a:effectLst/>
                          <a:latin typeface="Abadi" panose="020B0604020104020204" pitchFamily="34" charset="0"/>
                        </a:rPr>
                        <a:t>What does liability insurance cover?</a:t>
                      </a:r>
                    </a:p>
                  </a:txBody>
                  <a:tcPr marL="9525" marR="9525" marT="9525" marB="0" anchor="ctr"/>
                </a:tc>
                <a:extLst>
                  <a:ext uri="{0D108BD9-81ED-4DB2-BD59-A6C34878D82A}">
                    <a16:rowId xmlns:a16="http://schemas.microsoft.com/office/drawing/2014/main" val="164035678"/>
                  </a:ext>
                </a:extLst>
              </a:tr>
              <a:tr h="2277068">
                <a:tc>
                  <a:txBody>
                    <a:bodyPr/>
                    <a:lstStyle/>
                    <a:p>
                      <a:pPr algn="ctr" fontAlgn="b"/>
                      <a:r>
                        <a:rPr lang="en-US" sz="1600" b="0" i="0" u="none" strike="noStrike" dirty="0">
                          <a:solidFill>
                            <a:srgbClr val="000000"/>
                          </a:solidFill>
                          <a:effectLst/>
                          <a:latin typeface="Abadi" panose="020B0604020104020204" pitchFamily="34" charset="0"/>
                        </a:rPr>
                        <a:t>A credit score is a prediction of your credit behavior, such as how likely you are to pay a loan back on time, based on information from your credit reports.</a:t>
                      </a:r>
                    </a:p>
                  </a:txBody>
                  <a:tcPr marL="9525" marR="9525" marT="9525" marB="0" anchor="ctr"/>
                </a:tc>
                <a:tc>
                  <a:txBody>
                    <a:bodyPr/>
                    <a:lstStyle/>
                    <a:p>
                      <a:pPr algn="ctr" fontAlgn="b"/>
                      <a:r>
                        <a:rPr lang="en-US" sz="1800" b="0" i="0" u="none" strike="noStrike" dirty="0">
                          <a:solidFill>
                            <a:srgbClr val="000000"/>
                          </a:solidFill>
                          <a:effectLst/>
                          <a:latin typeface="Abadi" panose="020B0604020104020204" pitchFamily="34" charset="0"/>
                        </a:rPr>
                        <a:t>Pay Yourself First. Put money into savings as soon as you receive your check.</a:t>
                      </a:r>
                    </a:p>
                  </a:txBody>
                  <a:tcPr marL="9525" marR="9525" marT="9525" marB="0" anchor="ctr"/>
                </a:tc>
                <a:tc>
                  <a:txBody>
                    <a:bodyPr/>
                    <a:lstStyle/>
                    <a:p>
                      <a:pPr algn="ctr" fontAlgn="b"/>
                      <a:r>
                        <a:rPr lang="en-US" sz="1800" b="0" i="0" u="none" strike="noStrike" dirty="0">
                          <a:solidFill>
                            <a:srgbClr val="000000"/>
                          </a:solidFill>
                          <a:effectLst/>
                          <a:latin typeface="Abadi" panose="020B0604020104020204" pitchFamily="34" charset="0"/>
                        </a:rPr>
                        <a:t>Net worth</a:t>
                      </a:r>
                    </a:p>
                  </a:txBody>
                  <a:tcPr marL="9525" marR="9525" marT="9525" marB="0" anchor="ctr"/>
                </a:tc>
                <a:tc>
                  <a:txBody>
                    <a:bodyPr/>
                    <a:lstStyle/>
                    <a:p>
                      <a:pPr algn="ctr" fontAlgn="b"/>
                      <a:r>
                        <a:rPr lang="en-US" sz="1800" b="0" i="0" u="none" strike="noStrike" dirty="0">
                          <a:solidFill>
                            <a:srgbClr val="000000"/>
                          </a:solidFill>
                          <a:effectLst/>
                          <a:latin typeface="Abadi" panose="020B0604020104020204" pitchFamily="34" charset="0"/>
                        </a:rPr>
                        <a:t>Damage to someone else's property.</a:t>
                      </a:r>
                    </a:p>
                  </a:txBody>
                  <a:tcPr marL="9525" marR="9525" marT="9525" marB="0" anchor="ctr"/>
                </a:tc>
                <a:extLst>
                  <a:ext uri="{0D108BD9-81ED-4DB2-BD59-A6C34878D82A}">
                    <a16:rowId xmlns:a16="http://schemas.microsoft.com/office/drawing/2014/main" val="611304010"/>
                  </a:ext>
                </a:extLst>
              </a:tr>
            </a:tbl>
          </a:graphicData>
        </a:graphic>
      </p:graphicFrame>
    </p:spTree>
    <p:extLst>
      <p:ext uri="{BB962C8B-B14F-4D97-AF65-F5344CB8AC3E}">
        <p14:creationId xmlns:p14="http://schemas.microsoft.com/office/powerpoint/2010/main" val="2602067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Jars of coins">
            <a:extLst>
              <a:ext uri="{FF2B5EF4-FFF2-40B4-BE49-F238E27FC236}">
                <a16:creationId xmlns:a16="http://schemas.microsoft.com/office/drawing/2014/main" id="{9D13093A-E2EE-7631-4DFC-A8D49A6DA90B}"/>
              </a:ext>
            </a:extLst>
          </p:cNvPr>
          <p:cNvPicPr>
            <a:picLocks noChangeAspect="1"/>
          </p:cNvPicPr>
          <p:nvPr/>
        </p:nvPicPr>
        <p:blipFill rotWithShape="1">
          <a:blip r:embed="rId2">
            <a:alphaModFix amt="50000"/>
          </a:blip>
          <a:srcRect t="15730"/>
          <a:stretch/>
        </p:blipFill>
        <p:spPr>
          <a:xfrm>
            <a:off x="20" y="1"/>
            <a:ext cx="12191980" cy="6857999"/>
          </a:xfrm>
          <a:prstGeom prst="rect">
            <a:avLst/>
          </a:prstGeom>
          <a:solidFill>
            <a:srgbClr val="000000"/>
          </a:solidFill>
        </p:spPr>
      </p:pic>
      <p:sp>
        <p:nvSpPr>
          <p:cNvPr id="8" name="TextBox 7">
            <a:extLst>
              <a:ext uri="{FF2B5EF4-FFF2-40B4-BE49-F238E27FC236}">
                <a16:creationId xmlns:a16="http://schemas.microsoft.com/office/drawing/2014/main" id="{B9936736-F731-AD6E-D178-3D78BE3E5476}"/>
              </a:ext>
            </a:extLst>
          </p:cNvPr>
          <p:cNvSpPr txBox="1"/>
          <p:nvPr/>
        </p:nvSpPr>
        <p:spPr>
          <a:xfrm>
            <a:off x="1524000" y="-766073"/>
            <a:ext cx="9144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dirty="0">
                <a:solidFill>
                  <a:srgbClr val="FFFFFF"/>
                </a:solidFill>
                <a:latin typeface="+mj-lt"/>
                <a:ea typeface="+mj-ea"/>
                <a:cs typeface="+mj-cs"/>
              </a:rPr>
              <a:t>Thank you!</a:t>
            </a:r>
          </a:p>
        </p:txBody>
      </p:sp>
    </p:spTree>
    <p:extLst>
      <p:ext uri="{BB962C8B-B14F-4D97-AF65-F5344CB8AC3E}">
        <p14:creationId xmlns:p14="http://schemas.microsoft.com/office/powerpoint/2010/main" val="21230043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BE29F"/>
        </a:solidFill>
        <a:effectLst/>
      </p:bgPr>
    </p:bg>
    <p:spTree>
      <p:nvGrpSpPr>
        <p:cNvPr id="1" name=""/>
        <p:cNvGrpSpPr/>
        <p:nvPr/>
      </p:nvGrpSpPr>
      <p:grpSpPr>
        <a:xfrm>
          <a:off x="0" y="0"/>
          <a:ext cx="0" cy="0"/>
          <a:chOff x="0" y="0"/>
          <a:chExt cx="0" cy="0"/>
        </a:xfrm>
      </p:grpSpPr>
      <p:pic>
        <p:nvPicPr>
          <p:cNvPr id="7" name="Picture 6" descr="Handshake between two people">
            <a:extLst>
              <a:ext uri="{FF2B5EF4-FFF2-40B4-BE49-F238E27FC236}">
                <a16:creationId xmlns:a16="http://schemas.microsoft.com/office/drawing/2014/main" id="{59EDF9D2-AC0E-2AC2-8ED8-FE025C3EB661}"/>
              </a:ext>
            </a:extLst>
          </p:cNvPr>
          <p:cNvPicPr>
            <a:picLocks noChangeAspect="1"/>
          </p:cNvPicPr>
          <p:nvPr/>
        </p:nvPicPr>
        <p:blipFill rotWithShape="1">
          <a:blip r:embed="rId2"/>
          <a:srcRect l="15929" r="9069" b="-2"/>
          <a:stretch/>
        </p:blipFill>
        <p:spPr>
          <a:xfrm>
            <a:off x="849980" y="956945"/>
            <a:ext cx="4944107" cy="4944110"/>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sp>
        <p:nvSpPr>
          <p:cNvPr id="10" name="TextBox 9">
            <a:extLst>
              <a:ext uri="{FF2B5EF4-FFF2-40B4-BE49-F238E27FC236}">
                <a16:creationId xmlns:a16="http://schemas.microsoft.com/office/drawing/2014/main" id="{50BB02A1-B09D-024B-1EAC-D27B1CF24E87}"/>
              </a:ext>
            </a:extLst>
          </p:cNvPr>
          <p:cNvSpPr txBox="1"/>
          <p:nvPr/>
        </p:nvSpPr>
        <p:spPr>
          <a:xfrm>
            <a:off x="6096000" y="2875002"/>
            <a:ext cx="5730671" cy="1107996"/>
          </a:xfrm>
          <a:prstGeom prst="rect">
            <a:avLst/>
          </a:prstGeom>
          <a:noFill/>
        </p:spPr>
        <p:txBody>
          <a:bodyPr wrap="none" rtlCol="0">
            <a:spAutoFit/>
          </a:bodyPr>
          <a:lstStyle/>
          <a:p>
            <a:r>
              <a:rPr lang="en-US" sz="6600" dirty="0">
                <a:latin typeface="Abadi" panose="020B0604020104020204" pitchFamily="34" charset="0"/>
              </a:rPr>
              <a:t>Meet and Greet</a:t>
            </a:r>
          </a:p>
        </p:txBody>
      </p:sp>
    </p:spTree>
    <p:extLst>
      <p:ext uri="{BB962C8B-B14F-4D97-AF65-F5344CB8AC3E}">
        <p14:creationId xmlns:p14="http://schemas.microsoft.com/office/powerpoint/2010/main" val="1183247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2C8DA"/>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680643-8210-5776-435B-09EC7C36D918}"/>
              </a:ext>
            </a:extLst>
          </p:cNvPr>
          <p:cNvSpPr txBox="1"/>
          <p:nvPr/>
        </p:nvSpPr>
        <p:spPr>
          <a:xfrm>
            <a:off x="530087" y="982176"/>
            <a:ext cx="11131826" cy="4893647"/>
          </a:xfrm>
          <a:prstGeom prst="rect">
            <a:avLst/>
          </a:prstGeom>
          <a:noFill/>
        </p:spPr>
        <p:txBody>
          <a:bodyPr wrap="square">
            <a:spAutoFit/>
          </a:bodyPr>
          <a:lstStyle/>
          <a:p>
            <a:pPr marL="0" marR="0">
              <a:spcBef>
                <a:spcPts val="0"/>
              </a:spcBef>
              <a:spcAft>
                <a:spcPts val="0"/>
              </a:spcAft>
            </a:pPr>
            <a:r>
              <a:rPr lang="en-US" sz="2400" dirty="0">
                <a:effectLst/>
                <a:latin typeface="Abadi" panose="020B0604020104020204" pitchFamily="34" charset="0"/>
                <a:ea typeface="Calibri" panose="020F0502020204030204" pitchFamily="34" charset="0"/>
                <a:cs typeface="Times New Roman" panose="02020603050405020304" pitchFamily="18" charset="0"/>
              </a:rPr>
              <a:t>Prep:</a:t>
            </a:r>
          </a:p>
          <a:p>
            <a:pPr marL="0" marR="0">
              <a:spcBef>
                <a:spcPts val="0"/>
              </a:spcBef>
              <a:spcAft>
                <a:spcPts val="0"/>
              </a:spcAft>
            </a:pPr>
            <a:r>
              <a:rPr lang="en-US" sz="2400" dirty="0">
                <a:effectLst/>
                <a:latin typeface="Abadi" panose="020B0604020104020204" pitchFamily="34" charset="0"/>
                <a:ea typeface="Calibri" panose="020F0502020204030204" pitchFamily="34" charset="0"/>
                <a:cs typeface="Times New Roman" panose="02020603050405020304" pitchFamily="18" charset="0"/>
              </a:rPr>
              <a:t>Using a set of questions and answers, prepare 2 x 4 labels with either a question or an answer that can be matched. Make sure you know how many participants you have and make sure you have one matched set of question and answer for each 2 participants. Cut labels apart and place in a basket, bowl, or pile randomly mixed together.</a:t>
            </a:r>
          </a:p>
          <a:p>
            <a:pPr marL="0" marR="0">
              <a:spcBef>
                <a:spcPts val="0"/>
              </a:spcBef>
              <a:spcAft>
                <a:spcPts val="0"/>
              </a:spcAft>
            </a:pPr>
            <a:r>
              <a:rPr lang="en-US" sz="2400" dirty="0">
                <a:effectLst/>
                <a:latin typeface="Abadi" panose="020B060402010402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400" dirty="0">
                <a:effectLst/>
                <a:latin typeface="Abadi" panose="020B0604020104020204" pitchFamily="34" charset="0"/>
                <a:ea typeface="Calibri" panose="020F0502020204030204" pitchFamily="34" charset="0"/>
                <a:cs typeface="Times New Roman" panose="02020603050405020304" pitchFamily="18" charset="0"/>
              </a:rPr>
              <a:t>Activity:</a:t>
            </a:r>
          </a:p>
          <a:p>
            <a:pPr marL="0" marR="0">
              <a:spcBef>
                <a:spcPts val="0"/>
              </a:spcBef>
              <a:spcAft>
                <a:spcPts val="0"/>
              </a:spcAft>
            </a:pPr>
            <a:r>
              <a:rPr lang="en-US" sz="2400" dirty="0">
                <a:effectLst/>
                <a:latin typeface="Abadi" panose="020B0604020104020204" pitchFamily="34" charset="0"/>
                <a:ea typeface="Calibri" panose="020F0502020204030204" pitchFamily="34" charset="0"/>
                <a:cs typeface="Times New Roman" panose="02020603050405020304" pitchFamily="18" charset="0"/>
              </a:rPr>
              <a:t>Everyone chooses a label (“nametag”) on the way in the door. Note: Nametags in this activity have no names only questions or answers. Instruct participants to choose and have a seat. Then explain that the group will try to find the match to the label they chose. Give the group time to find the match and introduce themselves to that person.</a:t>
            </a:r>
          </a:p>
        </p:txBody>
      </p:sp>
    </p:spTree>
    <p:extLst>
      <p:ext uri="{BB962C8B-B14F-4D97-AF65-F5344CB8AC3E}">
        <p14:creationId xmlns:p14="http://schemas.microsoft.com/office/powerpoint/2010/main" val="3999267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7B93B3-E9DD-B150-3AFF-514FB49A1E7D}"/>
              </a:ext>
            </a:extLst>
          </p:cNvPr>
          <p:cNvSpPr txBox="1"/>
          <p:nvPr/>
        </p:nvSpPr>
        <p:spPr>
          <a:xfrm>
            <a:off x="0" y="2413337"/>
            <a:ext cx="12192000" cy="1015663"/>
          </a:xfrm>
          <a:prstGeom prst="rect">
            <a:avLst/>
          </a:prstGeom>
          <a:noFill/>
        </p:spPr>
        <p:txBody>
          <a:bodyPr wrap="square" rtlCol="0">
            <a:spAutoFit/>
          </a:bodyPr>
          <a:lstStyle/>
          <a:p>
            <a:pPr algn="ctr"/>
            <a:r>
              <a:rPr lang="en-US" sz="6000" b="1" dirty="0">
                <a:latin typeface="Abadi" panose="020F0502020204030204" pitchFamily="34" charset="0"/>
              </a:rPr>
              <a:t>Vocabulary Activities</a:t>
            </a:r>
          </a:p>
        </p:txBody>
      </p:sp>
    </p:spTree>
    <p:extLst>
      <p:ext uri="{BB962C8B-B14F-4D97-AF65-F5344CB8AC3E}">
        <p14:creationId xmlns:p14="http://schemas.microsoft.com/office/powerpoint/2010/main" val="2264309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BE29F"/>
        </a:solidFill>
        <a:effectLst/>
      </p:bgPr>
    </p:bg>
    <p:spTree>
      <p:nvGrpSpPr>
        <p:cNvPr id="1" name=""/>
        <p:cNvGrpSpPr/>
        <p:nvPr/>
      </p:nvGrpSpPr>
      <p:grpSpPr>
        <a:xfrm>
          <a:off x="0" y="0"/>
          <a:ext cx="0" cy="0"/>
          <a:chOff x="0" y="0"/>
          <a:chExt cx="0" cy="0"/>
        </a:xfrm>
      </p:grpSpPr>
      <p:pic>
        <p:nvPicPr>
          <p:cNvPr id="4" name="Picture 3" descr="Litter of piglets huddled on ground lined with straw">
            <a:extLst>
              <a:ext uri="{FF2B5EF4-FFF2-40B4-BE49-F238E27FC236}">
                <a16:creationId xmlns:a16="http://schemas.microsoft.com/office/drawing/2014/main" id="{2B754E4C-D36F-1929-BB14-F34395CCF9D2}"/>
              </a:ext>
            </a:extLst>
          </p:cNvPr>
          <p:cNvPicPr>
            <a:picLocks noChangeAspect="1"/>
          </p:cNvPicPr>
          <p:nvPr/>
        </p:nvPicPr>
        <p:blipFill>
          <a:blip r:embed="rId2">
            <a:alphaModFix amt="60000"/>
          </a:blip>
          <a:stretch>
            <a:fillRect/>
          </a:stretch>
        </p:blipFill>
        <p:spPr>
          <a:xfrm>
            <a:off x="3869635" y="1047058"/>
            <a:ext cx="7116418" cy="4763883"/>
          </a:xfrm>
          <a:prstGeom prst="rect">
            <a:avLst/>
          </a:prstGeom>
        </p:spPr>
      </p:pic>
      <p:sp>
        <p:nvSpPr>
          <p:cNvPr id="5" name="TextBox 4">
            <a:extLst>
              <a:ext uri="{FF2B5EF4-FFF2-40B4-BE49-F238E27FC236}">
                <a16:creationId xmlns:a16="http://schemas.microsoft.com/office/drawing/2014/main" id="{A4D4A2D9-B35E-6807-F6EE-84BBE6D141A7}"/>
              </a:ext>
            </a:extLst>
          </p:cNvPr>
          <p:cNvSpPr txBox="1"/>
          <p:nvPr/>
        </p:nvSpPr>
        <p:spPr>
          <a:xfrm rot="20318148">
            <a:off x="854765" y="2274837"/>
            <a:ext cx="2368725" cy="2308324"/>
          </a:xfrm>
          <a:prstGeom prst="rect">
            <a:avLst/>
          </a:prstGeom>
          <a:noFill/>
        </p:spPr>
        <p:txBody>
          <a:bodyPr wrap="none" rtlCol="0">
            <a:spAutoFit/>
          </a:bodyPr>
          <a:lstStyle/>
          <a:p>
            <a:r>
              <a:rPr lang="en-US" sz="7200" dirty="0">
                <a:latin typeface="Abadi" panose="020B0604020104020204" pitchFamily="34" charset="0"/>
              </a:rPr>
              <a:t>Piggy</a:t>
            </a:r>
          </a:p>
          <a:p>
            <a:r>
              <a:rPr lang="en-US" sz="7200" dirty="0"/>
              <a:t> </a:t>
            </a:r>
            <a:r>
              <a:rPr lang="en-US" sz="7200" dirty="0">
                <a:latin typeface="Abadi" panose="020B0604020104020204" pitchFamily="34" charset="0"/>
              </a:rPr>
              <a:t>Pass</a:t>
            </a:r>
          </a:p>
        </p:txBody>
      </p:sp>
    </p:spTree>
    <p:extLst>
      <p:ext uri="{BB962C8B-B14F-4D97-AF65-F5344CB8AC3E}">
        <p14:creationId xmlns:p14="http://schemas.microsoft.com/office/powerpoint/2010/main" val="2684360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2C8D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203C56-9301-B59F-DE00-4D7DB2E7C2CE}"/>
              </a:ext>
            </a:extLst>
          </p:cNvPr>
          <p:cNvSpPr txBox="1"/>
          <p:nvPr/>
        </p:nvSpPr>
        <p:spPr>
          <a:xfrm>
            <a:off x="516835" y="797510"/>
            <a:ext cx="11072191" cy="5262979"/>
          </a:xfrm>
          <a:prstGeom prst="rect">
            <a:avLst/>
          </a:prstGeom>
          <a:noFill/>
        </p:spPr>
        <p:txBody>
          <a:bodyPr wrap="square">
            <a:spAutoFit/>
          </a:bodyPr>
          <a:lstStyle/>
          <a:p>
            <a:pPr marL="0" marR="0">
              <a:spcBef>
                <a:spcPts val="0"/>
              </a:spcBef>
              <a:spcAft>
                <a:spcPts val="0"/>
              </a:spcAft>
            </a:pPr>
            <a:r>
              <a:rPr lang="en-US" sz="2400" dirty="0">
                <a:effectLst/>
                <a:latin typeface="Abadi" panose="020B0604020104020204" pitchFamily="34" charset="0"/>
                <a:ea typeface="Calibri" panose="020F0502020204030204" pitchFamily="34" charset="0"/>
                <a:cs typeface="Times New Roman" panose="02020603050405020304" pitchFamily="18" charset="0"/>
              </a:rPr>
              <a:t>Activity:</a:t>
            </a:r>
          </a:p>
          <a:p>
            <a:pPr marL="0" marR="0">
              <a:spcBef>
                <a:spcPts val="0"/>
              </a:spcBef>
              <a:spcAft>
                <a:spcPts val="0"/>
              </a:spcAft>
            </a:pPr>
            <a:r>
              <a:rPr lang="en-US" sz="2400" dirty="0">
                <a:effectLst/>
                <a:latin typeface="Abadi" panose="020B0604020104020204" pitchFamily="34" charset="0"/>
                <a:ea typeface="Calibri" panose="020F0502020204030204" pitchFamily="34" charset="0"/>
                <a:cs typeface="Times New Roman" panose="02020603050405020304" pitchFamily="18" charset="0"/>
              </a:rPr>
              <a:t>Ask participants to stand in a circle.</a:t>
            </a:r>
          </a:p>
          <a:p>
            <a:pPr marL="0" marR="0">
              <a:spcBef>
                <a:spcPts val="0"/>
              </a:spcBef>
              <a:spcAft>
                <a:spcPts val="0"/>
              </a:spcAft>
            </a:pPr>
            <a:r>
              <a:rPr lang="en-US" sz="2400" dirty="0">
                <a:effectLst/>
                <a:latin typeface="Abadi" panose="020B0604020104020204" pitchFamily="34" charset="0"/>
                <a:ea typeface="Calibri" panose="020F0502020204030204" pitchFamily="34" charset="0"/>
                <a:cs typeface="Times New Roman" panose="02020603050405020304" pitchFamily="18" charset="0"/>
              </a:rPr>
              <a:t>Explain that only financial or consumer economic terms may be used (filler terms like </a:t>
            </a:r>
            <a:r>
              <a:rPr lang="en-US" sz="2400" i="1" dirty="0">
                <a:effectLst/>
                <a:latin typeface="Abadi" panose="020B0604020104020204" pitchFamily="34" charset="0"/>
                <a:ea typeface="Calibri" panose="020F0502020204030204" pitchFamily="34" charset="0"/>
                <a:cs typeface="Times New Roman" panose="02020603050405020304" pitchFamily="18" charset="0"/>
              </a:rPr>
              <a:t>money</a:t>
            </a:r>
            <a:r>
              <a:rPr lang="en-US" sz="2400" dirty="0">
                <a:effectLst/>
                <a:latin typeface="Abadi" panose="020B0604020104020204" pitchFamily="34" charset="0"/>
                <a:ea typeface="Calibri" panose="020F0502020204030204" pitchFamily="34" charset="0"/>
                <a:cs typeface="Times New Roman" panose="02020603050405020304" pitchFamily="18" charset="0"/>
              </a:rPr>
              <a:t> and </a:t>
            </a:r>
            <a:r>
              <a:rPr lang="en-US" sz="2400" i="1" dirty="0">
                <a:effectLst/>
                <a:latin typeface="Abadi" panose="020B0604020104020204" pitchFamily="34" charset="0"/>
                <a:ea typeface="Calibri" panose="020F0502020204030204" pitchFamily="34" charset="0"/>
                <a:cs typeface="Times New Roman" panose="02020603050405020304" pitchFamily="18" charset="0"/>
              </a:rPr>
              <a:t>penny</a:t>
            </a:r>
            <a:r>
              <a:rPr lang="en-US" sz="2400" dirty="0">
                <a:effectLst/>
                <a:latin typeface="Abadi" panose="020B0604020104020204" pitchFamily="34" charset="0"/>
                <a:ea typeface="Calibri" panose="020F0502020204030204" pitchFamily="34" charset="0"/>
                <a:cs typeface="Times New Roman" panose="02020603050405020304" pitchFamily="18" charset="0"/>
              </a:rPr>
              <a:t> may also be used if you wish).</a:t>
            </a:r>
          </a:p>
          <a:p>
            <a:pPr marL="0" marR="0">
              <a:spcBef>
                <a:spcPts val="0"/>
              </a:spcBef>
              <a:spcAft>
                <a:spcPts val="0"/>
              </a:spcAft>
            </a:pPr>
            <a:r>
              <a:rPr lang="en-US" sz="2400" dirty="0">
                <a:effectLst/>
                <a:latin typeface="Abadi" panose="020B0604020104020204" pitchFamily="34" charset="0"/>
                <a:ea typeface="Calibri" panose="020F0502020204030204" pitchFamily="34" charset="0"/>
                <a:cs typeface="Times New Roman" panose="02020603050405020304" pitchFamily="18" charset="0"/>
              </a:rPr>
              <a:t>Start the activity by saying a vocabulary word while holding the plush pig. Pass the pig to the person to the right (counterclockwise) and explain that participant must come up with another word that begins with the last letter of the previous word.</a:t>
            </a:r>
          </a:p>
          <a:p>
            <a:pPr marL="0" marR="0">
              <a:spcBef>
                <a:spcPts val="0"/>
              </a:spcBef>
              <a:spcAft>
                <a:spcPts val="0"/>
              </a:spcAft>
            </a:pPr>
            <a:r>
              <a:rPr lang="en-US" sz="2400" dirty="0">
                <a:effectLst/>
                <a:latin typeface="Abadi" panose="020B0604020104020204" pitchFamily="34" charset="0"/>
                <a:ea typeface="Calibri" panose="020F0502020204030204" pitchFamily="34" charset="0"/>
                <a:cs typeface="Times New Roman" panose="02020603050405020304" pitchFamily="18" charset="0"/>
              </a:rPr>
              <a:t>For example, if you have given the word </a:t>
            </a:r>
            <a:r>
              <a:rPr lang="en-US" sz="2400" i="1" dirty="0">
                <a:effectLst/>
                <a:latin typeface="Abadi" panose="020B0604020104020204" pitchFamily="34" charset="0"/>
                <a:ea typeface="Calibri" panose="020F0502020204030204" pitchFamily="34" charset="0"/>
                <a:cs typeface="Times New Roman" panose="02020603050405020304" pitchFamily="18" charset="0"/>
              </a:rPr>
              <a:t>financial</a:t>
            </a:r>
            <a:r>
              <a:rPr lang="en-US" sz="2400" dirty="0">
                <a:effectLst/>
                <a:latin typeface="Abadi" panose="020B0604020104020204" pitchFamily="34" charset="0"/>
                <a:ea typeface="Calibri" panose="020F0502020204030204" pitchFamily="34" charset="0"/>
                <a:cs typeface="Times New Roman" panose="02020603050405020304" pitchFamily="18" charset="0"/>
              </a:rPr>
              <a:t> the next person in the circle should use a word beginning with L like </a:t>
            </a:r>
            <a:r>
              <a:rPr lang="en-US" sz="2400" i="1" dirty="0">
                <a:effectLst/>
                <a:latin typeface="Abadi" panose="020B0604020104020204" pitchFamily="34" charset="0"/>
                <a:ea typeface="Calibri" panose="020F0502020204030204" pitchFamily="34" charset="0"/>
                <a:cs typeface="Times New Roman" panose="02020603050405020304" pitchFamily="18" charset="0"/>
              </a:rPr>
              <a:t>loan</a:t>
            </a:r>
            <a:r>
              <a:rPr lang="en-US" sz="2400" dirty="0">
                <a:effectLst/>
                <a:latin typeface="Abadi" panose="020B0604020104020204" pitchFamily="34" charset="0"/>
                <a:ea typeface="Calibri" panose="020F0502020204030204" pitchFamily="34" charset="0"/>
                <a:cs typeface="Times New Roman" panose="02020603050405020304" pitchFamily="18" charset="0"/>
              </a:rPr>
              <a:t>. Once successful, that participant would then pass the pig (again to the right) and the next person might say </a:t>
            </a:r>
            <a:r>
              <a:rPr lang="en-US" sz="2400" i="1" dirty="0">
                <a:effectLst/>
                <a:latin typeface="Abadi" panose="020B0604020104020204" pitchFamily="34" charset="0"/>
                <a:ea typeface="Calibri" panose="020F0502020204030204" pitchFamily="34" charset="0"/>
                <a:cs typeface="Times New Roman" panose="02020603050405020304" pitchFamily="18" charset="0"/>
              </a:rPr>
              <a:t>notary</a:t>
            </a:r>
            <a:r>
              <a:rPr lang="en-US" sz="2400" dirty="0">
                <a:effectLst/>
                <a:latin typeface="Abadi" panose="020B060402010402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400" dirty="0">
                <a:effectLst/>
                <a:latin typeface="Abadi" panose="020B0604020104020204" pitchFamily="34" charset="0"/>
                <a:ea typeface="Calibri" panose="020F0502020204030204" pitchFamily="34" charset="0"/>
                <a:cs typeface="Times New Roman" panose="02020603050405020304" pitchFamily="18" charset="0"/>
              </a:rPr>
              <a:t>The activity continues like this until someone must pass because they cannot think of a word. Everyone has one pass. At the point which a player has passed and cannot think of a word a second time they are out of the game. </a:t>
            </a:r>
          </a:p>
          <a:p>
            <a:pPr marL="0" marR="0">
              <a:spcBef>
                <a:spcPts val="0"/>
              </a:spcBef>
              <a:spcAft>
                <a:spcPts val="0"/>
              </a:spcAft>
            </a:pPr>
            <a:r>
              <a:rPr lang="en-US" sz="2400" dirty="0">
                <a:effectLst/>
                <a:latin typeface="Abadi" panose="020B0604020104020204" pitchFamily="34" charset="0"/>
                <a:ea typeface="Calibri" panose="020F0502020204030204" pitchFamily="34" charset="0"/>
                <a:cs typeface="Times New Roman" panose="02020603050405020304" pitchFamily="18" charset="0"/>
              </a:rPr>
              <a:t>Play continues with the rest of the group until there is only one person left.</a:t>
            </a:r>
          </a:p>
        </p:txBody>
      </p:sp>
    </p:spTree>
    <p:extLst>
      <p:ext uri="{BB962C8B-B14F-4D97-AF65-F5344CB8AC3E}">
        <p14:creationId xmlns:p14="http://schemas.microsoft.com/office/powerpoint/2010/main" val="2317884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BE29F"/>
        </a:solidFill>
        <a:effectLst/>
      </p:bgPr>
    </p:bg>
    <p:spTree>
      <p:nvGrpSpPr>
        <p:cNvPr id="1" name=""/>
        <p:cNvGrpSpPr/>
        <p:nvPr/>
      </p:nvGrpSpPr>
      <p:grpSpPr>
        <a:xfrm>
          <a:off x="0" y="0"/>
          <a:ext cx="0" cy="0"/>
          <a:chOff x="0" y="0"/>
          <a:chExt cx="0" cy="0"/>
        </a:xfrm>
      </p:grpSpPr>
      <p:pic>
        <p:nvPicPr>
          <p:cNvPr id="3" name="Picture 2" descr="Metal tic-tac-toe game pieces">
            <a:extLst>
              <a:ext uri="{FF2B5EF4-FFF2-40B4-BE49-F238E27FC236}">
                <a16:creationId xmlns:a16="http://schemas.microsoft.com/office/drawing/2014/main" id="{110BFE15-0485-675C-62B2-A644A69805C5}"/>
              </a:ext>
            </a:extLst>
          </p:cNvPr>
          <p:cNvPicPr>
            <a:picLocks noChangeAspect="1"/>
          </p:cNvPicPr>
          <p:nvPr/>
        </p:nvPicPr>
        <p:blipFill>
          <a:blip r:embed="rId2"/>
          <a:stretch>
            <a:fillRect/>
          </a:stretch>
        </p:blipFill>
        <p:spPr>
          <a:xfrm>
            <a:off x="649357" y="514350"/>
            <a:ext cx="7772400" cy="5829300"/>
          </a:xfrm>
          <a:prstGeom prst="rect">
            <a:avLst/>
          </a:prstGeom>
        </p:spPr>
      </p:pic>
      <p:sp>
        <p:nvSpPr>
          <p:cNvPr id="4" name="TextBox 3">
            <a:extLst>
              <a:ext uri="{FF2B5EF4-FFF2-40B4-BE49-F238E27FC236}">
                <a16:creationId xmlns:a16="http://schemas.microsoft.com/office/drawing/2014/main" id="{DFF3AC44-94DE-ED48-8E64-2CF00C3448DD}"/>
              </a:ext>
            </a:extLst>
          </p:cNvPr>
          <p:cNvSpPr txBox="1"/>
          <p:nvPr/>
        </p:nvSpPr>
        <p:spPr>
          <a:xfrm>
            <a:off x="9117495" y="1720840"/>
            <a:ext cx="2425148" cy="3416320"/>
          </a:xfrm>
          <a:prstGeom prst="rect">
            <a:avLst/>
          </a:prstGeom>
          <a:noFill/>
        </p:spPr>
        <p:txBody>
          <a:bodyPr wrap="square" rtlCol="0">
            <a:spAutoFit/>
          </a:bodyPr>
          <a:lstStyle/>
          <a:p>
            <a:r>
              <a:rPr lang="en-US" sz="7200" dirty="0">
                <a:latin typeface="Abadi" panose="020B0604020104020204" pitchFamily="34" charset="0"/>
              </a:rPr>
              <a:t>Tic- </a:t>
            </a:r>
          </a:p>
          <a:p>
            <a:r>
              <a:rPr lang="en-US" sz="7200" dirty="0">
                <a:latin typeface="Abadi" panose="020B0604020104020204" pitchFamily="34" charset="0"/>
              </a:rPr>
              <a:t>Tac-</a:t>
            </a:r>
          </a:p>
          <a:p>
            <a:r>
              <a:rPr lang="en-US" sz="7200" dirty="0">
                <a:latin typeface="Abadi" panose="020B0604020104020204" pitchFamily="34" charset="0"/>
              </a:rPr>
              <a:t>Toe</a:t>
            </a:r>
          </a:p>
        </p:txBody>
      </p:sp>
    </p:spTree>
    <p:extLst>
      <p:ext uri="{BB962C8B-B14F-4D97-AF65-F5344CB8AC3E}">
        <p14:creationId xmlns:p14="http://schemas.microsoft.com/office/powerpoint/2010/main" val="2255834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2C8D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B13B5AE-AB0D-C1C9-BA18-AE0C799FD003}"/>
              </a:ext>
            </a:extLst>
          </p:cNvPr>
          <p:cNvSpPr txBox="1"/>
          <p:nvPr/>
        </p:nvSpPr>
        <p:spPr>
          <a:xfrm>
            <a:off x="708991" y="1536174"/>
            <a:ext cx="10774018" cy="3785652"/>
          </a:xfrm>
          <a:prstGeom prst="rect">
            <a:avLst/>
          </a:prstGeom>
          <a:noFill/>
        </p:spPr>
        <p:txBody>
          <a:bodyPr wrap="square">
            <a:spAutoFit/>
          </a:bodyPr>
          <a:lstStyle/>
          <a:p>
            <a:pPr marL="0" marR="0">
              <a:spcBef>
                <a:spcPts val="0"/>
              </a:spcBef>
              <a:spcAft>
                <a:spcPts val="0"/>
              </a:spcAft>
            </a:pPr>
            <a:r>
              <a:rPr lang="en-US" sz="2400" dirty="0">
                <a:effectLst/>
                <a:latin typeface="Abadi" panose="020B0604020104020204" pitchFamily="34" charset="0"/>
                <a:ea typeface="Calibri" panose="020F0502020204030204" pitchFamily="34" charset="0"/>
                <a:cs typeface="Times New Roman" panose="02020603050405020304" pitchFamily="18" charset="0"/>
              </a:rPr>
              <a:t>Activity:</a:t>
            </a:r>
          </a:p>
          <a:p>
            <a:pPr marL="0" marR="0">
              <a:spcBef>
                <a:spcPts val="0"/>
              </a:spcBef>
              <a:spcAft>
                <a:spcPts val="0"/>
              </a:spcAft>
            </a:pPr>
            <a:r>
              <a:rPr lang="en-US" sz="2400" dirty="0">
                <a:effectLst/>
                <a:latin typeface="Abadi" panose="020B0604020104020204" pitchFamily="34" charset="0"/>
                <a:ea typeface="Calibri" panose="020F0502020204030204" pitchFamily="34" charset="0"/>
                <a:cs typeface="Times New Roman" panose="02020603050405020304" pitchFamily="18" charset="0"/>
              </a:rPr>
              <a:t>Divide class into groups of 5 or less, if possible. Make sure to have an even number of groups/teams. Manipulate the numbers to give you an even number of groups. Post a tic tac toe board on whiteboard, post-it or other surface for every two teams. If you have more than two teams, you may want to have help facilitating.</a:t>
            </a:r>
          </a:p>
          <a:p>
            <a:pPr marL="0" marR="0">
              <a:spcBef>
                <a:spcPts val="0"/>
              </a:spcBef>
              <a:spcAft>
                <a:spcPts val="0"/>
              </a:spcAft>
            </a:pPr>
            <a:r>
              <a:rPr lang="en-US" sz="2400" dirty="0">
                <a:effectLst/>
                <a:latin typeface="Abadi" panose="020B0604020104020204" pitchFamily="34" charset="0"/>
                <a:ea typeface="Calibri" panose="020F0502020204030204" pitchFamily="34" charset="0"/>
                <a:cs typeface="Times New Roman" panose="02020603050405020304" pitchFamily="18" charset="0"/>
              </a:rPr>
              <a:t>Flip a coin or choose a number to determine which team goes first. Ask a question and if they get the correct answer, they may place their choice of x or o where they like. If the answer is incorrect, offer the chance to answer to the other team. Continue in this way until there is a tic tac toe or the board is full.</a:t>
            </a:r>
          </a:p>
        </p:txBody>
      </p:sp>
    </p:spTree>
    <p:extLst>
      <p:ext uri="{BB962C8B-B14F-4D97-AF65-F5344CB8AC3E}">
        <p14:creationId xmlns:p14="http://schemas.microsoft.com/office/powerpoint/2010/main" val="30421551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7505</TotalTime>
  <Words>1420</Words>
  <Application>Microsoft Macintosh PowerPoint</Application>
  <PresentationFormat>Widescreen</PresentationFormat>
  <Paragraphs>105</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Abadi</vt:lpstr>
      <vt:lpstr>Arial</vt:lpstr>
      <vt:lpstr>Calibri</vt:lpstr>
      <vt:lpstr>Calibri Light</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Hethmon, Marci H</dc:creator>
  <cp:lastModifiedBy>Hethmon, Marci H</cp:lastModifiedBy>
  <cp:revision>6</cp:revision>
  <dcterms:created xsi:type="dcterms:W3CDTF">2023-03-14T20:35:08Z</dcterms:created>
  <dcterms:modified xsi:type="dcterms:W3CDTF">2023-05-24T00:56:58Z</dcterms:modified>
</cp:coreProperties>
</file>