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797" r:id="rId1"/>
  </p:sldMasterIdLst>
  <p:notesMasterIdLst>
    <p:notesMasterId r:id="rId25"/>
  </p:notesMasterIdLst>
  <p:sldIdLst>
    <p:sldId id="346" r:id="rId2"/>
    <p:sldId id="344" r:id="rId3"/>
    <p:sldId id="335" r:id="rId4"/>
    <p:sldId id="330" r:id="rId5"/>
    <p:sldId id="351" r:id="rId6"/>
    <p:sldId id="353" r:id="rId7"/>
    <p:sldId id="323" r:id="rId8"/>
    <p:sldId id="361" r:id="rId9"/>
    <p:sldId id="362" r:id="rId10"/>
    <p:sldId id="350" r:id="rId11"/>
    <p:sldId id="354" r:id="rId12"/>
    <p:sldId id="355" r:id="rId13"/>
    <p:sldId id="356" r:id="rId14"/>
    <p:sldId id="357" r:id="rId15"/>
    <p:sldId id="358" r:id="rId16"/>
    <p:sldId id="359" r:id="rId17"/>
    <p:sldId id="360" r:id="rId18"/>
    <p:sldId id="363" r:id="rId19"/>
    <p:sldId id="329" r:id="rId20"/>
    <p:sldId id="342" r:id="rId21"/>
    <p:sldId id="339" r:id="rId22"/>
    <p:sldId id="270" r:id="rId23"/>
    <p:sldId id="300" r:id="rId24"/>
  </p:sldIdLst>
  <p:sldSz cx="12192000" cy="6858000"/>
  <p:notesSz cx="6950075" cy="9236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8300"/>
    <a:srgbClr val="6CC049"/>
    <a:srgbClr val="003399"/>
    <a:srgbClr val="C54B7F"/>
    <a:srgbClr val="CD639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1FA3203-69EE-4D5E-8E6A-DFB0CB7435F1}" v="40" dt="2025-05-06T15:51:14.66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757" autoAdjust="0"/>
    <p:restoredTop sz="76006" autoAdjust="0"/>
  </p:normalViewPr>
  <p:slideViewPr>
    <p:cSldViewPr snapToGrid="0">
      <p:cViewPr varScale="1">
        <p:scale>
          <a:sx n="62" d="100"/>
          <a:sy n="62" d="100"/>
        </p:scale>
        <p:origin x="1315" y="62"/>
      </p:cViewPr>
      <p:guideLst/>
    </p:cSldViewPr>
  </p:slideViewPr>
  <p:outlineViewPr>
    <p:cViewPr>
      <p:scale>
        <a:sx n="33" d="100"/>
        <a:sy n="33" d="100"/>
      </p:scale>
      <p:origin x="0" y="0"/>
    </p:cViewPr>
  </p:outlineViewPr>
  <p:notesTextViewPr>
    <p:cViewPr>
      <p:scale>
        <a:sx n="3" d="2"/>
        <a:sy n="3" d="2"/>
      </p:scale>
      <p:origin x="0" y="0"/>
    </p:cViewPr>
  </p:notesTextViewPr>
  <p:notesViewPr>
    <p:cSldViewPr snapToGrid="0">
      <p:cViewPr varScale="1">
        <p:scale>
          <a:sx n="53" d="100"/>
          <a:sy n="53" d="100"/>
        </p:scale>
        <p:origin x="2632" y="2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okes, Blake" userId="bb38da28-e9c3-4b05-9fc1-3ded9d4ec8f7" providerId="ADAL" clId="{01FA3203-69EE-4D5E-8E6A-DFB0CB7435F1}"/>
    <pc:docChg chg="undo redo custSel modSld">
      <pc:chgData name="Stokes, Blake" userId="bb38da28-e9c3-4b05-9fc1-3ded9d4ec8f7" providerId="ADAL" clId="{01FA3203-69EE-4D5E-8E6A-DFB0CB7435F1}" dt="2025-05-06T16:16:08.412" v="166" actId="1440"/>
      <pc:docMkLst>
        <pc:docMk/>
      </pc:docMkLst>
      <pc:sldChg chg="modSp mod">
        <pc:chgData name="Stokes, Blake" userId="bb38da28-e9c3-4b05-9fc1-3ded9d4ec8f7" providerId="ADAL" clId="{01FA3203-69EE-4D5E-8E6A-DFB0CB7435F1}" dt="2025-05-06T16:16:08.412" v="166" actId="1440"/>
        <pc:sldMkLst>
          <pc:docMk/>
          <pc:sldMk cId="3607344165" sldId="270"/>
        </pc:sldMkLst>
        <pc:picChg chg="mod">
          <ac:chgData name="Stokes, Blake" userId="bb38da28-e9c3-4b05-9fc1-3ded9d4ec8f7" providerId="ADAL" clId="{01FA3203-69EE-4D5E-8E6A-DFB0CB7435F1}" dt="2025-05-06T16:16:08.412" v="166" actId="1440"/>
          <ac:picMkLst>
            <pc:docMk/>
            <pc:sldMk cId="3607344165" sldId="270"/>
            <ac:picMk id="5" creationId="{0BBACFF7-70E4-8E22-8AF8-152AC6B26970}"/>
          </ac:picMkLst>
        </pc:picChg>
        <pc:picChg chg="mod">
          <ac:chgData name="Stokes, Blake" userId="bb38da28-e9c3-4b05-9fc1-3ded9d4ec8f7" providerId="ADAL" clId="{01FA3203-69EE-4D5E-8E6A-DFB0CB7435F1}" dt="2025-05-06T16:16:08.412" v="166" actId="1440"/>
          <ac:picMkLst>
            <pc:docMk/>
            <pc:sldMk cId="3607344165" sldId="270"/>
            <ac:picMk id="7" creationId="{AB859613-6A1A-80C3-D4CE-3506D0D39AF0}"/>
          </ac:picMkLst>
        </pc:picChg>
      </pc:sldChg>
      <pc:sldChg chg="addSp modSp mod">
        <pc:chgData name="Stokes, Blake" userId="bb38da28-e9c3-4b05-9fc1-3ded9d4ec8f7" providerId="ADAL" clId="{01FA3203-69EE-4D5E-8E6A-DFB0CB7435F1}" dt="2025-05-06T15:27:33.872" v="73" actId="1076"/>
        <pc:sldMkLst>
          <pc:docMk/>
          <pc:sldMk cId="1724190361" sldId="300"/>
        </pc:sldMkLst>
        <pc:spChg chg="mod">
          <ac:chgData name="Stokes, Blake" userId="bb38da28-e9c3-4b05-9fc1-3ded9d4ec8f7" providerId="ADAL" clId="{01FA3203-69EE-4D5E-8E6A-DFB0CB7435F1}" dt="2025-05-06T15:06:14.943" v="71" actId="1076"/>
          <ac:spMkLst>
            <pc:docMk/>
            <pc:sldMk cId="1724190361" sldId="300"/>
            <ac:spMk id="3" creationId="{00000000-0000-0000-0000-000000000000}"/>
          </ac:spMkLst>
        </pc:spChg>
        <pc:grpChg chg="add mod">
          <ac:chgData name="Stokes, Blake" userId="bb38da28-e9c3-4b05-9fc1-3ded9d4ec8f7" providerId="ADAL" clId="{01FA3203-69EE-4D5E-8E6A-DFB0CB7435F1}" dt="2025-05-06T15:27:33.872" v="73" actId="1076"/>
          <ac:grpSpMkLst>
            <pc:docMk/>
            <pc:sldMk cId="1724190361" sldId="300"/>
            <ac:grpSpMk id="12" creationId="{F8570DC7-9970-5DB7-AA89-48055EAF5D33}"/>
          </ac:grpSpMkLst>
        </pc:grpChg>
        <pc:picChg chg="add mod">
          <ac:chgData name="Stokes, Blake" userId="bb38da28-e9c3-4b05-9fc1-3ded9d4ec8f7" providerId="ADAL" clId="{01FA3203-69EE-4D5E-8E6A-DFB0CB7435F1}" dt="2025-05-06T14:55:14.157" v="36" actId="931"/>
          <ac:picMkLst>
            <pc:docMk/>
            <pc:sldMk cId="1724190361" sldId="300"/>
            <ac:picMk id="4" creationId="{EBE693C8-F307-6447-9E39-E5AD86838B64}"/>
          </ac:picMkLst>
        </pc:picChg>
        <pc:picChg chg="add mod">
          <ac:chgData name="Stokes, Blake" userId="bb38da28-e9c3-4b05-9fc1-3ded9d4ec8f7" providerId="ADAL" clId="{01FA3203-69EE-4D5E-8E6A-DFB0CB7435F1}" dt="2025-05-06T14:55:33.396" v="41" actId="931"/>
          <ac:picMkLst>
            <pc:docMk/>
            <pc:sldMk cId="1724190361" sldId="300"/>
            <ac:picMk id="7" creationId="{C0F7ECA2-65D5-2B3C-18F3-6E28FBF3A955}"/>
          </ac:picMkLst>
        </pc:picChg>
        <pc:picChg chg="add mod">
          <ac:chgData name="Stokes, Blake" userId="bb38da28-e9c3-4b05-9fc1-3ded9d4ec8f7" providerId="ADAL" clId="{01FA3203-69EE-4D5E-8E6A-DFB0CB7435F1}" dt="2025-05-06T15:27:19.120" v="72" actId="164"/>
          <ac:picMkLst>
            <pc:docMk/>
            <pc:sldMk cId="1724190361" sldId="300"/>
            <ac:picMk id="9" creationId="{45315305-69A8-F0D0-97AF-B691D140013F}"/>
          </ac:picMkLst>
        </pc:picChg>
        <pc:picChg chg="add mod">
          <ac:chgData name="Stokes, Blake" userId="bb38da28-e9c3-4b05-9fc1-3ded9d4ec8f7" providerId="ADAL" clId="{01FA3203-69EE-4D5E-8E6A-DFB0CB7435F1}" dt="2025-05-06T15:27:19.120" v="72" actId="164"/>
          <ac:picMkLst>
            <pc:docMk/>
            <pc:sldMk cId="1724190361" sldId="300"/>
            <ac:picMk id="11" creationId="{42C10B61-BB15-A41F-03CF-DB0C082F74A6}"/>
          </ac:picMkLst>
        </pc:picChg>
      </pc:sldChg>
      <pc:sldChg chg="modSp mod">
        <pc:chgData name="Stokes, Blake" userId="bb38da28-e9c3-4b05-9fc1-3ded9d4ec8f7" providerId="ADAL" clId="{01FA3203-69EE-4D5E-8E6A-DFB0CB7435F1}" dt="2025-05-06T16:05:39.349" v="160" actId="1440"/>
        <pc:sldMkLst>
          <pc:docMk/>
          <pc:sldMk cId="4024709737" sldId="323"/>
        </pc:sldMkLst>
        <pc:picChg chg="mod">
          <ac:chgData name="Stokes, Blake" userId="bb38da28-e9c3-4b05-9fc1-3ded9d4ec8f7" providerId="ADAL" clId="{01FA3203-69EE-4D5E-8E6A-DFB0CB7435F1}" dt="2025-05-06T16:05:39.349" v="160" actId="1440"/>
          <ac:picMkLst>
            <pc:docMk/>
            <pc:sldMk cId="4024709737" sldId="323"/>
            <ac:picMk id="3" creationId="{B35B19A3-A281-7C08-C4A1-36509F01ABF0}"/>
          </ac:picMkLst>
        </pc:picChg>
        <pc:picChg chg="mod">
          <ac:chgData name="Stokes, Blake" userId="bb38da28-e9c3-4b05-9fc1-3ded9d4ec8f7" providerId="ADAL" clId="{01FA3203-69EE-4D5E-8E6A-DFB0CB7435F1}" dt="2025-05-06T16:05:39.349" v="160" actId="1440"/>
          <ac:picMkLst>
            <pc:docMk/>
            <pc:sldMk cId="4024709737" sldId="323"/>
            <ac:picMk id="5" creationId="{D16D455D-99EC-6830-CF97-C34EFAB361AD}"/>
          </ac:picMkLst>
        </pc:picChg>
        <pc:picChg chg="mod">
          <ac:chgData name="Stokes, Blake" userId="bb38da28-e9c3-4b05-9fc1-3ded9d4ec8f7" providerId="ADAL" clId="{01FA3203-69EE-4D5E-8E6A-DFB0CB7435F1}" dt="2025-05-06T16:05:39.349" v="160" actId="1440"/>
          <ac:picMkLst>
            <pc:docMk/>
            <pc:sldMk cId="4024709737" sldId="323"/>
            <ac:picMk id="9" creationId="{3440DADA-D034-DF3C-0E1A-974523A2C7C1}"/>
          </ac:picMkLst>
        </pc:picChg>
        <pc:picChg chg="mod">
          <ac:chgData name="Stokes, Blake" userId="bb38da28-e9c3-4b05-9fc1-3ded9d4ec8f7" providerId="ADAL" clId="{01FA3203-69EE-4D5E-8E6A-DFB0CB7435F1}" dt="2025-05-06T16:05:39.349" v="160" actId="1440"/>
          <ac:picMkLst>
            <pc:docMk/>
            <pc:sldMk cId="4024709737" sldId="323"/>
            <ac:picMk id="11" creationId="{1DC6BBDE-1E96-EA69-0232-2F27D130A9A0}"/>
          </ac:picMkLst>
        </pc:picChg>
        <pc:picChg chg="mod">
          <ac:chgData name="Stokes, Blake" userId="bb38da28-e9c3-4b05-9fc1-3ded9d4ec8f7" providerId="ADAL" clId="{01FA3203-69EE-4D5E-8E6A-DFB0CB7435F1}" dt="2025-05-06T16:05:39.349" v="160" actId="1440"/>
          <ac:picMkLst>
            <pc:docMk/>
            <pc:sldMk cId="4024709737" sldId="323"/>
            <ac:picMk id="13" creationId="{BCE2C376-6701-5DEB-CA1C-3EDF08166D43}"/>
          </ac:picMkLst>
        </pc:picChg>
        <pc:picChg chg="mod">
          <ac:chgData name="Stokes, Blake" userId="bb38da28-e9c3-4b05-9fc1-3ded9d4ec8f7" providerId="ADAL" clId="{01FA3203-69EE-4D5E-8E6A-DFB0CB7435F1}" dt="2025-05-06T16:05:39.349" v="160" actId="1440"/>
          <ac:picMkLst>
            <pc:docMk/>
            <pc:sldMk cId="4024709737" sldId="323"/>
            <ac:picMk id="15" creationId="{6C124C9A-BCF3-1802-09E5-6EEC73436E58}"/>
          </ac:picMkLst>
        </pc:picChg>
        <pc:picChg chg="mod">
          <ac:chgData name="Stokes, Blake" userId="bb38da28-e9c3-4b05-9fc1-3ded9d4ec8f7" providerId="ADAL" clId="{01FA3203-69EE-4D5E-8E6A-DFB0CB7435F1}" dt="2025-05-06T16:05:39.349" v="160" actId="1440"/>
          <ac:picMkLst>
            <pc:docMk/>
            <pc:sldMk cId="4024709737" sldId="323"/>
            <ac:picMk id="91" creationId="{00000000-0000-0000-0000-000000000000}"/>
          </ac:picMkLst>
        </pc:picChg>
      </pc:sldChg>
      <pc:sldChg chg="modSp mod">
        <pc:chgData name="Stokes, Blake" userId="bb38da28-e9c3-4b05-9fc1-3ded9d4ec8f7" providerId="ADAL" clId="{01FA3203-69EE-4D5E-8E6A-DFB0CB7435F1}" dt="2025-05-06T15:45:47.923" v="108" actId="1440"/>
        <pc:sldMkLst>
          <pc:docMk/>
          <pc:sldMk cId="754904831" sldId="330"/>
        </pc:sldMkLst>
        <pc:picChg chg="mod">
          <ac:chgData name="Stokes, Blake" userId="bb38da28-e9c3-4b05-9fc1-3ded9d4ec8f7" providerId="ADAL" clId="{01FA3203-69EE-4D5E-8E6A-DFB0CB7435F1}" dt="2025-05-06T15:45:47.923" v="108" actId="1440"/>
          <ac:picMkLst>
            <pc:docMk/>
            <pc:sldMk cId="754904831" sldId="330"/>
            <ac:picMk id="3" creationId="{9B3D4550-32ED-A9B3-7162-C644A5CC6748}"/>
          </ac:picMkLst>
        </pc:picChg>
      </pc:sldChg>
      <pc:sldChg chg="modSp mod">
        <pc:chgData name="Stokes, Blake" userId="bb38da28-e9c3-4b05-9fc1-3ded9d4ec8f7" providerId="ADAL" clId="{01FA3203-69EE-4D5E-8E6A-DFB0CB7435F1}" dt="2025-05-06T15:45:45.737" v="106" actId="1076"/>
        <pc:sldMkLst>
          <pc:docMk/>
          <pc:sldMk cId="482121733" sldId="335"/>
        </pc:sldMkLst>
        <pc:picChg chg="mod">
          <ac:chgData name="Stokes, Blake" userId="bb38da28-e9c3-4b05-9fc1-3ded9d4ec8f7" providerId="ADAL" clId="{01FA3203-69EE-4D5E-8E6A-DFB0CB7435F1}" dt="2025-05-06T15:45:45.030" v="105" actId="1076"/>
          <ac:picMkLst>
            <pc:docMk/>
            <pc:sldMk cId="482121733" sldId="335"/>
            <ac:picMk id="8" creationId="{66CCB09E-8D78-04BF-877E-DD92CC75B2AB}"/>
          </ac:picMkLst>
        </pc:picChg>
        <pc:picChg chg="mod">
          <ac:chgData name="Stokes, Blake" userId="bb38da28-e9c3-4b05-9fc1-3ded9d4ec8f7" providerId="ADAL" clId="{01FA3203-69EE-4D5E-8E6A-DFB0CB7435F1}" dt="2025-05-06T15:45:45.737" v="106" actId="1076"/>
          <ac:picMkLst>
            <pc:docMk/>
            <pc:sldMk cId="482121733" sldId="335"/>
            <ac:picMk id="10" creationId="{62882A47-4D25-E35B-F4AA-0B924E36BCF9}"/>
          </ac:picMkLst>
        </pc:picChg>
      </pc:sldChg>
      <pc:sldChg chg="modSp mod">
        <pc:chgData name="Stokes, Blake" userId="bb38da28-e9c3-4b05-9fc1-3ded9d4ec8f7" providerId="ADAL" clId="{01FA3203-69EE-4D5E-8E6A-DFB0CB7435F1}" dt="2025-05-06T16:14:49.849" v="165" actId="732"/>
        <pc:sldMkLst>
          <pc:docMk/>
          <pc:sldMk cId="1381669705" sldId="342"/>
        </pc:sldMkLst>
        <pc:picChg chg="mod modCrop">
          <ac:chgData name="Stokes, Blake" userId="bb38da28-e9c3-4b05-9fc1-3ded9d4ec8f7" providerId="ADAL" clId="{01FA3203-69EE-4D5E-8E6A-DFB0CB7435F1}" dt="2025-05-06T16:14:49.849" v="165" actId="732"/>
          <ac:picMkLst>
            <pc:docMk/>
            <pc:sldMk cId="1381669705" sldId="342"/>
            <ac:picMk id="8" creationId="{A32DD29E-59FA-445A-7B11-DDC5E3A3DBC3}"/>
          </ac:picMkLst>
        </pc:picChg>
      </pc:sldChg>
      <pc:sldChg chg="modSp mod">
        <pc:chgData name="Stokes, Blake" userId="bb38da28-e9c3-4b05-9fc1-3ded9d4ec8f7" providerId="ADAL" clId="{01FA3203-69EE-4D5E-8E6A-DFB0CB7435F1}" dt="2025-05-06T16:02:58.719" v="159" actId="688"/>
        <pc:sldMkLst>
          <pc:docMk/>
          <pc:sldMk cId="1806652423" sldId="351"/>
        </pc:sldMkLst>
        <pc:spChg chg="mod">
          <ac:chgData name="Stokes, Blake" userId="bb38da28-e9c3-4b05-9fc1-3ded9d4ec8f7" providerId="ADAL" clId="{01FA3203-69EE-4D5E-8E6A-DFB0CB7435F1}" dt="2025-05-06T15:46:28.224" v="113" actId="1076"/>
          <ac:spMkLst>
            <pc:docMk/>
            <pc:sldMk cId="1806652423" sldId="351"/>
            <ac:spMk id="2" creationId="{00000000-0000-0000-0000-000000000000}"/>
          </ac:spMkLst>
        </pc:spChg>
        <pc:spChg chg="mod">
          <ac:chgData name="Stokes, Blake" userId="bb38da28-e9c3-4b05-9fc1-3ded9d4ec8f7" providerId="ADAL" clId="{01FA3203-69EE-4D5E-8E6A-DFB0CB7435F1}" dt="2025-05-06T15:47:05.895" v="116" actId="1076"/>
          <ac:spMkLst>
            <pc:docMk/>
            <pc:sldMk cId="1806652423" sldId="351"/>
            <ac:spMk id="3" creationId="{00000000-0000-0000-0000-000000000000}"/>
          </ac:spMkLst>
        </pc:spChg>
        <pc:spChg chg="mod">
          <ac:chgData name="Stokes, Blake" userId="bb38da28-e9c3-4b05-9fc1-3ded9d4ec8f7" providerId="ADAL" clId="{01FA3203-69EE-4D5E-8E6A-DFB0CB7435F1}" dt="2025-05-06T15:47:05.895" v="116" actId="1076"/>
          <ac:spMkLst>
            <pc:docMk/>
            <pc:sldMk cId="1806652423" sldId="351"/>
            <ac:spMk id="4" creationId="{00000000-0000-0000-0000-000000000000}"/>
          </ac:spMkLst>
        </pc:spChg>
        <pc:spChg chg="mod">
          <ac:chgData name="Stokes, Blake" userId="bb38da28-e9c3-4b05-9fc1-3ded9d4ec8f7" providerId="ADAL" clId="{01FA3203-69EE-4D5E-8E6A-DFB0CB7435F1}" dt="2025-05-06T15:46:58.916" v="115" actId="1076"/>
          <ac:spMkLst>
            <pc:docMk/>
            <pc:sldMk cId="1806652423" sldId="351"/>
            <ac:spMk id="5" creationId="{00000000-0000-0000-0000-000000000000}"/>
          </ac:spMkLst>
        </pc:spChg>
        <pc:spChg chg="mod">
          <ac:chgData name="Stokes, Blake" userId="bb38da28-e9c3-4b05-9fc1-3ded9d4ec8f7" providerId="ADAL" clId="{01FA3203-69EE-4D5E-8E6A-DFB0CB7435F1}" dt="2025-05-06T15:46:58.916" v="115" actId="1076"/>
          <ac:spMkLst>
            <pc:docMk/>
            <pc:sldMk cId="1806652423" sldId="351"/>
            <ac:spMk id="6" creationId="{00000000-0000-0000-0000-000000000000}"/>
          </ac:spMkLst>
        </pc:spChg>
        <pc:picChg chg="mod">
          <ac:chgData name="Stokes, Blake" userId="bb38da28-e9c3-4b05-9fc1-3ded9d4ec8f7" providerId="ADAL" clId="{01FA3203-69EE-4D5E-8E6A-DFB0CB7435F1}" dt="2025-05-06T16:02:58.719" v="159" actId="688"/>
          <ac:picMkLst>
            <pc:docMk/>
            <pc:sldMk cId="1806652423" sldId="351"/>
            <ac:picMk id="10" creationId="{39231618-704C-9306-1F4C-4DF508525BEB}"/>
          </ac:picMkLst>
        </pc:picChg>
      </pc:sldChg>
      <pc:sldChg chg="modSp mod">
        <pc:chgData name="Stokes, Blake" userId="bb38da28-e9c3-4b05-9fc1-3ded9d4ec8f7" providerId="ADAL" clId="{01FA3203-69EE-4D5E-8E6A-DFB0CB7435F1}" dt="2025-05-06T16:02:55.959" v="157" actId="1076"/>
        <pc:sldMkLst>
          <pc:docMk/>
          <pc:sldMk cId="1173754741" sldId="353"/>
        </pc:sldMkLst>
        <pc:picChg chg="mod">
          <ac:chgData name="Stokes, Blake" userId="bb38da28-e9c3-4b05-9fc1-3ded9d4ec8f7" providerId="ADAL" clId="{01FA3203-69EE-4D5E-8E6A-DFB0CB7435F1}" dt="2025-05-06T16:02:55.959" v="157" actId="1076"/>
          <ac:picMkLst>
            <pc:docMk/>
            <pc:sldMk cId="1173754741" sldId="353"/>
            <ac:picMk id="9" creationId="{70AEDAA4-4C0A-6AD7-76DE-42C60ED9B1B1}"/>
          </ac:picMkLst>
        </pc:picChg>
      </pc:sldChg>
      <pc:sldChg chg="modSp mod">
        <pc:chgData name="Stokes, Blake" userId="bb38da28-e9c3-4b05-9fc1-3ded9d4ec8f7" providerId="ADAL" clId="{01FA3203-69EE-4D5E-8E6A-DFB0CB7435F1}" dt="2025-05-06T16:06:16.123" v="161" actId="14100"/>
        <pc:sldMkLst>
          <pc:docMk/>
          <pc:sldMk cId="216788366" sldId="356"/>
        </pc:sldMkLst>
        <pc:picChg chg="mod">
          <ac:chgData name="Stokes, Blake" userId="bb38da28-e9c3-4b05-9fc1-3ded9d4ec8f7" providerId="ADAL" clId="{01FA3203-69EE-4D5E-8E6A-DFB0CB7435F1}" dt="2025-05-06T16:06:16.123" v="161" actId="14100"/>
          <ac:picMkLst>
            <pc:docMk/>
            <pc:sldMk cId="216788366" sldId="356"/>
            <ac:picMk id="6" creationId="{F50CE448-CF81-0914-543F-BF185E37BE3E}"/>
          </ac:picMkLst>
        </pc:picChg>
      </pc:sldChg>
      <pc:sldChg chg="modSp mod">
        <pc:chgData name="Stokes, Blake" userId="bb38da28-e9c3-4b05-9fc1-3ded9d4ec8f7" providerId="ADAL" clId="{01FA3203-69EE-4D5E-8E6A-DFB0CB7435F1}" dt="2025-05-06T16:06:57.317" v="162" actId="1440"/>
        <pc:sldMkLst>
          <pc:docMk/>
          <pc:sldMk cId="1452880914" sldId="359"/>
        </pc:sldMkLst>
        <pc:picChg chg="mod">
          <ac:chgData name="Stokes, Blake" userId="bb38da28-e9c3-4b05-9fc1-3ded9d4ec8f7" providerId="ADAL" clId="{01FA3203-69EE-4D5E-8E6A-DFB0CB7435F1}" dt="2025-05-06T16:06:57.317" v="162" actId="1440"/>
          <ac:picMkLst>
            <pc:docMk/>
            <pc:sldMk cId="1452880914" sldId="359"/>
            <ac:picMk id="9" creationId="{985738CB-2639-0B9B-AB40-3B1EE826C678}"/>
          </ac:picMkLst>
        </pc:picChg>
      </pc:sldChg>
      <pc:sldChg chg="modSp mod">
        <pc:chgData name="Stokes, Blake" userId="bb38da28-e9c3-4b05-9fc1-3ded9d4ec8f7" providerId="ADAL" clId="{01FA3203-69EE-4D5E-8E6A-DFB0CB7435F1}" dt="2025-05-06T16:07:16.669" v="163" actId="1440"/>
        <pc:sldMkLst>
          <pc:docMk/>
          <pc:sldMk cId="195564097" sldId="360"/>
        </pc:sldMkLst>
        <pc:picChg chg="mod">
          <ac:chgData name="Stokes, Blake" userId="bb38da28-e9c3-4b05-9fc1-3ded9d4ec8f7" providerId="ADAL" clId="{01FA3203-69EE-4D5E-8E6A-DFB0CB7435F1}" dt="2025-05-06T16:07:16.669" v="163" actId="1440"/>
          <ac:picMkLst>
            <pc:docMk/>
            <pc:sldMk cId="195564097" sldId="360"/>
            <ac:picMk id="6" creationId="{929E3F80-5B21-7F49-69FD-0A2F857A366F}"/>
          </ac:picMkLst>
        </pc:picChg>
      </pc:sldChg>
      <pc:sldChg chg="modSp mod">
        <pc:chgData name="Stokes, Blake" userId="bb38da28-e9c3-4b05-9fc1-3ded9d4ec8f7" providerId="ADAL" clId="{01FA3203-69EE-4D5E-8E6A-DFB0CB7435F1}" dt="2025-05-06T16:14:15.434" v="164" actId="1440"/>
        <pc:sldMkLst>
          <pc:docMk/>
          <pc:sldMk cId="1711245395" sldId="363"/>
        </pc:sldMkLst>
        <pc:picChg chg="mod">
          <ac:chgData name="Stokes, Blake" userId="bb38da28-e9c3-4b05-9fc1-3ded9d4ec8f7" providerId="ADAL" clId="{01FA3203-69EE-4D5E-8E6A-DFB0CB7435F1}" dt="2025-05-06T16:14:15.434" v="164" actId="1440"/>
          <ac:picMkLst>
            <pc:docMk/>
            <pc:sldMk cId="1711245395" sldId="363"/>
            <ac:picMk id="6" creationId="{08EC3C34-2E04-AB06-74EB-04547F73418C}"/>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dirty="0"/>
          </a:p>
        </p:txBody>
      </p:sp>
      <p:sp>
        <p:nvSpPr>
          <p:cNvPr id="3" name="Date Placeholder 2"/>
          <p:cNvSpPr>
            <a:spLocks noGrp="1"/>
          </p:cNvSpPr>
          <p:nvPr>
            <p:ph type="dt" idx="1"/>
          </p:nvPr>
        </p:nvSpPr>
        <p:spPr>
          <a:xfrm>
            <a:off x="3936768" y="0"/>
            <a:ext cx="3011699" cy="463408"/>
          </a:xfrm>
          <a:prstGeom prst="rect">
            <a:avLst/>
          </a:prstGeom>
        </p:spPr>
        <p:txBody>
          <a:bodyPr vert="horz" lIns="92492" tIns="46246" rIns="92492" bIns="46246" rtlCol="0"/>
          <a:lstStyle>
            <a:lvl1pPr algn="r">
              <a:defRPr sz="1200"/>
            </a:lvl1pPr>
          </a:lstStyle>
          <a:p>
            <a:fld id="{D36F6B50-DE68-4FB8-BC9E-3034E7F8394D}" type="datetimeFigureOut">
              <a:rPr lang="en-US" smtClean="0"/>
              <a:t>5/5/2025</a:t>
            </a:fld>
            <a:endParaRPr lang="en-US" dirty="0"/>
          </a:p>
        </p:txBody>
      </p:sp>
      <p:sp>
        <p:nvSpPr>
          <p:cNvPr id="4" name="Slide Image Placeholder 3"/>
          <p:cNvSpPr>
            <a:spLocks noGrp="1" noRot="1" noChangeAspect="1"/>
          </p:cNvSpPr>
          <p:nvPr>
            <p:ph type="sldImg" idx="2"/>
          </p:nvPr>
        </p:nvSpPr>
        <p:spPr>
          <a:xfrm>
            <a:off x="703263" y="1154113"/>
            <a:ext cx="5543550" cy="3117850"/>
          </a:xfrm>
          <a:prstGeom prst="rect">
            <a:avLst/>
          </a:prstGeom>
          <a:noFill/>
          <a:ln w="12700">
            <a:solidFill>
              <a:prstClr val="black"/>
            </a:solidFill>
          </a:ln>
        </p:spPr>
        <p:txBody>
          <a:bodyPr vert="horz" lIns="92492" tIns="46246" rIns="92492" bIns="46246" rtlCol="0" anchor="ctr"/>
          <a:lstStyle/>
          <a:p>
            <a:endParaRPr lang="en-US" dirty="0"/>
          </a:p>
        </p:txBody>
      </p:sp>
      <p:sp>
        <p:nvSpPr>
          <p:cNvPr id="5" name="Notes Placeholder 4"/>
          <p:cNvSpPr>
            <a:spLocks noGrp="1"/>
          </p:cNvSpPr>
          <p:nvPr>
            <p:ph type="body" sz="quarter" idx="3"/>
          </p:nvPr>
        </p:nvSpPr>
        <p:spPr>
          <a:xfrm>
            <a:off x="695008" y="4444861"/>
            <a:ext cx="5560060" cy="3636705"/>
          </a:xfrm>
          <a:prstGeom prst="rect">
            <a:avLst/>
          </a:prstGeom>
        </p:spPr>
        <p:txBody>
          <a:bodyPr vert="horz" lIns="92492" tIns="46246" rIns="92492" bIns="4624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36768" y="8772669"/>
            <a:ext cx="3011699" cy="463407"/>
          </a:xfrm>
          <a:prstGeom prst="rect">
            <a:avLst/>
          </a:prstGeom>
        </p:spPr>
        <p:txBody>
          <a:bodyPr vert="horz" lIns="92492" tIns="46246" rIns="92492" bIns="46246" rtlCol="0" anchor="b"/>
          <a:lstStyle>
            <a:lvl1pPr algn="r">
              <a:defRPr sz="1200"/>
            </a:lvl1pPr>
          </a:lstStyle>
          <a:p>
            <a:fld id="{217CF24D-BB4D-4C3A-B0FA-60B0E257F61D}" type="slidenum">
              <a:rPr lang="en-US" smtClean="0"/>
              <a:t>‹#›</a:t>
            </a:fld>
            <a:endParaRPr lang="en-US" dirty="0"/>
          </a:p>
        </p:txBody>
      </p:sp>
    </p:spTree>
    <p:extLst>
      <p:ext uri="{BB962C8B-B14F-4D97-AF65-F5344CB8AC3E}">
        <p14:creationId xmlns:p14="http://schemas.microsoft.com/office/powerpoint/2010/main" val="22857765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shelterinsurance.com/insurance/rentersinsurance/personalpropertycalculator/"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17CF24D-BB4D-4C3A-B0FA-60B0E257F61D}" type="slidenum">
              <a:rPr lang="en-US" smtClean="0"/>
              <a:t>1</a:t>
            </a:fld>
            <a:endParaRPr lang="en-US" dirty="0"/>
          </a:p>
        </p:txBody>
      </p:sp>
    </p:spTree>
    <p:extLst>
      <p:ext uri="{BB962C8B-B14F-4D97-AF65-F5344CB8AC3E}">
        <p14:creationId xmlns:p14="http://schemas.microsoft.com/office/powerpoint/2010/main" val="41285755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Narkisim" panose="020E0502050101010101" pitchFamily="34" charset="-79"/>
                <a:cs typeface="Narkisim" panose="020E0502050101010101" pitchFamily="34" charset="-79"/>
              </a:rPr>
              <a:t>Your landlord is responsible for maintaining the structure itself, but any of the contents</a:t>
            </a:r>
            <a:r>
              <a:rPr lang="en-US" sz="1200" dirty="0">
                <a:latin typeface="Narkisim" panose="020E0502050101010101" pitchFamily="34" charset="-79"/>
                <a:ea typeface="Calibri" panose="020F0502020204030204" pitchFamily="34" charset="0"/>
                <a:cs typeface="Narkisim" panose="020E0502050101010101" pitchFamily="34" charset="-79"/>
              </a:rPr>
              <a:t>−</a:t>
            </a:r>
            <a:r>
              <a:rPr lang="en-US" sz="1200" dirty="0">
                <a:latin typeface="Narkisim" panose="020E0502050101010101" pitchFamily="34" charset="-79"/>
                <a:cs typeface="Narkisim" panose="020E0502050101010101" pitchFamily="34" charset="-79"/>
              </a:rPr>
              <a:t>like your furniture, electronics, dishes, linens, and decorative items</a:t>
            </a:r>
            <a:r>
              <a:rPr lang="en-US" sz="1200" dirty="0">
                <a:latin typeface="Narkisim" panose="020E0502050101010101" pitchFamily="34" charset="-79"/>
                <a:ea typeface="Calibri" panose="020F0502020204030204" pitchFamily="34" charset="0"/>
                <a:cs typeface="Narkisim" panose="020E0502050101010101" pitchFamily="34" charset="-79"/>
              </a:rPr>
              <a:t>−</a:t>
            </a:r>
            <a:r>
              <a:rPr lang="en-US" sz="1200" dirty="0">
                <a:latin typeface="Narkisim" panose="020E0502050101010101" pitchFamily="34" charset="-79"/>
                <a:cs typeface="Narkisim" panose="020E0502050101010101" pitchFamily="34" charset="-79"/>
              </a:rPr>
              <a:t>would all be your responsibility to replace if there were a fire, flood, or robbery. Policies protecting your belongings can cost as little as $12 per month. </a:t>
            </a:r>
          </a:p>
          <a:p>
            <a:endParaRPr lang="en-US" sz="1200" dirty="0">
              <a:latin typeface="Narkisim" panose="020E0502050101010101" pitchFamily="34" charset="-79"/>
              <a:cs typeface="Narkisim" panose="020E0502050101010101" pitchFamily="34" charset="-79"/>
            </a:endParaRPr>
          </a:p>
          <a:p>
            <a:r>
              <a:rPr lang="en-US" sz="1200" dirty="0">
                <a:latin typeface="Narkisim" panose="020E0502050101010101" pitchFamily="34" charset="-79"/>
                <a:cs typeface="Narkisim" panose="020E0502050101010101" pitchFamily="34" charset="-79"/>
              </a:rPr>
              <a:t>Many insurance companies that insure your vehicle can also insure your possessions and give you a discount. Rental insurance rates fluctuate based upon location, due to crime rates, environmental risks, the total value of your belongings, building age, and scope of coverage. The average </a:t>
            </a:r>
          </a:p>
          <a:p>
            <a:r>
              <a:rPr lang="en-US" sz="1200" dirty="0">
                <a:latin typeface="Narkisim" panose="020E0502050101010101" pitchFamily="34" charset="-79"/>
                <a:cs typeface="Narkisim" panose="020E0502050101010101" pitchFamily="34" charset="-79"/>
              </a:rPr>
              <a:t>renter has $25,000 worth of “stuff.” </a:t>
            </a:r>
          </a:p>
          <a:p>
            <a:endParaRPr lang="en-US" sz="1200" dirty="0">
              <a:latin typeface="Narkisim" panose="020E0502050101010101" pitchFamily="34" charset="-79"/>
              <a:cs typeface="Narkisim" panose="020E0502050101010101" pitchFamily="34" charset="-79"/>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Narkisim" panose="020E0502050101010101" pitchFamily="34" charset="-79"/>
                <a:cs typeface="Narkisim" panose="020E0502050101010101" pitchFamily="34" charset="-79"/>
                <a:hlinkClick r:id="rId3"/>
              </a:rPr>
              <a:t>https://www.shelterinsurance.com/insurance/rentersinsurance/personalpropertycalculator/</a:t>
            </a:r>
            <a:endParaRPr lang="en-US" sz="1200" dirty="0">
              <a:latin typeface="Narkisim" panose="020E0502050101010101" pitchFamily="34" charset="-79"/>
              <a:cs typeface="Narkisim" panose="020E0502050101010101" pitchFamily="34" charset="-79"/>
            </a:endParaRPr>
          </a:p>
          <a:p>
            <a:endParaRPr lang="en-US" dirty="0"/>
          </a:p>
        </p:txBody>
      </p:sp>
      <p:sp>
        <p:nvSpPr>
          <p:cNvPr id="4" name="Slide Number Placeholder 3"/>
          <p:cNvSpPr>
            <a:spLocks noGrp="1"/>
          </p:cNvSpPr>
          <p:nvPr>
            <p:ph type="sldNum" sz="quarter" idx="5"/>
          </p:nvPr>
        </p:nvSpPr>
        <p:spPr/>
        <p:txBody>
          <a:bodyPr/>
          <a:lstStyle/>
          <a:p>
            <a:fld id="{217CF24D-BB4D-4C3A-B0FA-60B0E257F61D}" type="slidenum">
              <a:rPr lang="en-US" smtClean="0"/>
              <a:t>20</a:t>
            </a:fld>
            <a:endParaRPr lang="en-US" dirty="0"/>
          </a:p>
        </p:txBody>
      </p:sp>
    </p:spTree>
    <p:extLst>
      <p:ext uri="{BB962C8B-B14F-4D97-AF65-F5344CB8AC3E}">
        <p14:creationId xmlns:p14="http://schemas.microsoft.com/office/powerpoint/2010/main" val="21837484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17CF24D-BB4D-4C3A-B0FA-60B0E257F61D}" type="slidenum">
              <a:rPr lang="en-US" smtClean="0"/>
              <a:t>21</a:t>
            </a:fld>
            <a:endParaRPr lang="en-US" dirty="0"/>
          </a:p>
        </p:txBody>
      </p:sp>
    </p:spTree>
    <p:extLst>
      <p:ext uri="{BB962C8B-B14F-4D97-AF65-F5344CB8AC3E}">
        <p14:creationId xmlns:p14="http://schemas.microsoft.com/office/powerpoint/2010/main" val="8389609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17CF24D-BB4D-4C3A-B0FA-60B0E257F61D}" type="slidenum">
              <a:rPr lang="en-US" smtClean="0"/>
              <a:t>22</a:t>
            </a:fld>
            <a:endParaRPr lang="en-US" dirty="0"/>
          </a:p>
        </p:txBody>
      </p:sp>
    </p:spTree>
    <p:extLst>
      <p:ext uri="{BB962C8B-B14F-4D97-AF65-F5344CB8AC3E}">
        <p14:creationId xmlns:p14="http://schemas.microsoft.com/office/powerpoint/2010/main" val="42517134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17CF24D-BB4D-4C3A-B0FA-60B0E257F61D}" type="slidenum">
              <a:rPr lang="en-US" smtClean="0"/>
              <a:t>23</a:t>
            </a:fld>
            <a:endParaRPr lang="en-US" dirty="0"/>
          </a:p>
        </p:txBody>
      </p:sp>
    </p:spTree>
    <p:extLst>
      <p:ext uri="{BB962C8B-B14F-4D97-AF65-F5344CB8AC3E}">
        <p14:creationId xmlns:p14="http://schemas.microsoft.com/office/powerpoint/2010/main" val="1466741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Data from Nasdaq.com December 2023, Forbes, and movingfeedback.com.</a:t>
            </a:r>
          </a:p>
        </p:txBody>
      </p:sp>
      <p:sp>
        <p:nvSpPr>
          <p:cNvPr id="4" name="Slide Number Placeholder 3"/>
          <p:cNvSpPr>
            <a:spLocks noGrp="1"/>
          </p:cNvSpPr>
          <p:nvPr>
            <p:ph type="sldNum" sz="quarter" idx="5"/>
          </p:nvPr>
        </p:nvSpPr>
        <p:spPr/>
        <p:txBody>
          <a:bodyPr/>
          <a:lstStyle/>
          <a:p>
            <a:fld id="{217CF24D-BB4D-4C3A-B0FA-60B0E257F61D}" type="slidenum">
              <a:rPr lang="en-US" smtClean="0"/>
              <a:t>2</a:t>
            </a:fld>
            <a:endParaRPr lang="en-US" dirty="0"/>
          </a:p>
        </p:txBody>
      </p:sp>
    </p:spTree>
    <p:extLst>
      <p:ext uri="{BB962C8B-B14F-4D97-AF65-F5344CB8AC3E}">
        <p14:creationId xmlns:p14="http://schemas.microsoft.com/office/powerpoint/2010/main" val="29189605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17CF24D-BB4D-4C3A-B0FA-60B0E257F61D}" type="slidenum">
              <a:rPr lang="en-US" smtClean="0"/>
              <a:t>3</a:t>
            </a:fld>
            <a:endParaRPr lang="en-US" dirty="0"/>
          </a:p>
        </p:txBody>
      </p:sp>
    </p:spTree>
    <p:extLst>
      <p:ext uri="{BB962C8B-B14F-4D97-AF65-F5344CB8AC3E}">
        <p14:creationId xmlns:p14="http://schemas.microsoft.com/office/powerpoint/2010/main" val="35358423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643E77-797B-4BA9-A860-F2A5D656D1FB}" type="slidenum">
              <a:rPr lang="en-US" smtClean="0"/>
              <a:t>4</a:t>
            </a:fld>
            <a:endParaRPr lang="en-US" dirty="0"/>
          </a:p>
        </p:txBody>
      </p:sp>
    </p:spTree>
    <p:extLst>
      <p:ext uri="{BB962C8B-B14F-4D97-AF65-F5344CB8AC3E}">
        <p14:creationId xmlns:p14="http://schemas.microsoft.com/office/powerpoint/2010/main" val="10381785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17CF24D-BB4D-4C3A-B0FA-60B0E257F61D}" type="slidenum">
              <a:rPr lang="en-US" smtClean="0"/>
              <a:t>5</a:t>
            </a:fld>
            <a:endParaRPr lang="en-US" dirty="0"/>
          </a:p>
        </p:txBody>
      </p:sp>
    </p:spTree>
    <p:extLst>
      <p:ext uri="{BB962C8B-B14F-4D97-AF65-F5344CB8AC3E}">
        <p14:creationId xmlns:p14="http://schemas.microsoft.com/office/powerpoint/2010/main" val="31973573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17CF24D-BB4D-4C3A-B0FA-60B0E257F61D}" type="slidenum">
              <a:rPr lang="en-US" smtClean="0"/>
              <a:t>7</a:t>
            </a:fld>
            <a:endParaRPr lang="en-US" dirty="0"/>
          </a:p>
        </p:txBody>
      </p:sp>
    </p:spTree>
    <p:extLst>
      <p:ext uri="{BB962C8B-B14F-4D97-AF65-F5344CB8AC3E}">
        <p14:creationId xmlns:p14="http://schemas.microsoft.com/office/powerpoint/2010/main" val="30508730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17CF24D-BB4D-4C3A-B0FA-60B0E257F61D}" type="slidenum">
              <a:rPr lang="en-US" smtClean="0"/>
              <a:t>12</a:t>
            </a:fld>
            <a:endParaRPr lang="en-US" dirty="0"/>
          </a:p>
        </p:txBody>
      </p:sp>
    </p:spTree>
    <p:extLst>
      <p:ext uri="{BB962C8B-B14F-4D97-AF65-F5344CB8AC3E}">
        <p14:creationId xmlns:p14="http://schemas.microsoft.com/office/powerpoint/2010/main" val="10451914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17CF24D-BB4D-4C3A-B0FA-60B0E257F61D}" type="slidenum">
              <a:rPr lang="en-US" smtClean="0"/>
              <a:t>18</a:t>
            </a:fld>
            <a:endParaRPr lang="en-US" dirty="0"/>
          </a:p>
        </p:txBody>
      </p:sp>
    </p:spTree>
    <p:extLst>
      <p:ext uri="{BB962C8B-B14F-4D97-AF65-F5344CB8AC3E}">
        <p14:creationId xmlns:p14="http://schemas.microsoft.com/office/powerpoint/2010/main" val="38841715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643E77-797B-4BA9-A860-F2A5D656D1FB}" type="slidenum">
              <a:rPr lang="en-US" smtClean="0"/>
              <a:t>19</a:t>
            </a:fld>
            <a:endParaRPr lang="en-US" dirty="0"/>
          </a:p>
        </p:txBody>
      </p:sp>
    </p:spTree>
    <p:extLst>
      <p:ext uri="{BB962C8B-B14F-4D97-AF65-F5344CB8AC3E}">
        <p14:creationId xmlns:p14="http://schemas.microsoft.com/office/powerpoint/2010/main" val="31328225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dirty="0">
              <a:solidFill>
                <a:srgbClr val="8BD000"/>
              </a:solidFill>
            </a:endParaRPr>
          </a:p>
        </p:txBody>
      </p:sp>
      <p:sp>
        <p:nvSpPr>
          <p:cNvPr id="5" name="Footer Placeholder 4"/>
          <p:cNvSpPr>
            <a:spLocks noGrp="1"/>
          </p:cNvSpPr>
          <p:nvPr>
            <p:ph type="ftr" sz="quarter" idx="11"/>
          </p:nvPr>
        </p:nvSpPr>
        <p:spPr>
          <a:xfrm>
            <a:off x="2416500" y="329307"/>
            <a:ext cx="4973915" cy="309201"/>
          </a:xfrm>
        </p:spPr>
        <p:txBody>
          <a:bodyPr/>
          <a:lstStyle/>
          <a:p>
            <a:pPr>
              <a:defRPr/>
            </a:pPr>
            <a:endParaRPr lang="en-US" dirty="0">
              <a:solidFill>
                <a:srgbClr val="8BD000"/>
              </a:solidFill>
            </a:endParaRPr>
          </a:p>
        </p:txBody>
      </p:sp>
      <p:sp>
        <p:nvSpPr>
          <p:cNvPr id="6" name="Slide Number Placeholder 5"/>
          <p:cNvSpPr>
            <a:spLocks noGrp="1"/>
          </p:cNvSpPr>
          <p:nvPr>
            <p:ph type="sldNum" sz="quarter" idx="12"/>
          </p:nvPr>
        </p:nvSpPr>
        <p:spPr>
          <a:xfrm>
            <a:off x="1437664" y="798973"/>
            <a:ext cx="811019" cy="503578"/>
          </a:xfrm>
        </p:spPr>
        <p:txBody>
          <a:bodyPr/>
          <a:lstStyle/>
          <a:p>
            <a:pPr>
              <a:defRPr/>
            </a:pPr>
            <a:fld id="{B7FE71C8-F065-48FB-90B9-585BF4343043}" type="slidenum">
              <a:rPr lang="en-US" altLang="en-US" smtClean="0">
                <a:solidFill>
                  <a:srgbClr val="8BD000"/>
                </a:solidFill>
              </a:rPr>
              <a:pPr>
                <a:defRPr/>
              </a:pPr>
              <a:t>‹#›</a:t>
            </a:fld>
            <a:endParaRPr lang="en-US" altLang="en-US" dirty="0">
              <a:solidFill>
                <a:srgbClr val="8BD000"/>
              </a:solidFill>
            </a:endParaRPr>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540688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p15:prstTrans prst="curtains"/>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dirty="0">
              <a:solidFill>
                <a:srgbClr val="8BD000"/>
              </a:solidFill>
            </a:endParaRPr>
          </a:p>
        </p:txBody>
      </p:sp>
      <p:sp>
        <p:nvSpPr>
          <p:cNvPr id="5" name="Footer Placeholder 4"/>
          <p:cNvSpPr>
            <a:spLocks noGrp="1"/>
          </p:cNvSpPr>
          <p:nvPr>
            <p:ph type="ftr" sz="quarter" idx="11"/>
          </p:nvPr>
        </p:nvSpPr>
        <p:spPr/>
        <p:txBody>
          <a:bodyPr/>
          <a:lstStyle/>
          <a:p>
            <a:pPr>
              <a:defRPr/>
            </a:pPr>
            <a:endParaRPr lang="en-US" dirty="0">
              <a:solidFill>
                <a:srgbClr val="8BD000"/>
              </a:solidFill>
            </a:endParaRPr>
          </a:p>
        </p:txBody>
      </p:sp>
      <p:sp>
        <p:nvSpPr>
          <p:cNvPr id="6" name="Slide Number Placeholder 5"/>
          <p:cNvSpPr>
            <a:spLocks noGrp="1"/>
          </p:cNvSpPr>
          <p:nvPr>
            <p:ph type="sldNum" sz="quarter" idx="12"/>
          </p:nvPr>
        </p:nvSpPr>
        <p:spPr/>
        <p:txBody>
          <a:bodyPr/>
          <a:lstStyle/>
          <a:p>
            <a:pPr>
              <a:defRPr/>
            </a:pPr>
            <a:fld id="{50801B72-6068-4659-B792-5418A2F05C07}" type="slidenum">
              <a:rPr lang="en-US" altLang="en-US" smtClean="0">
                <a:solidFill>
                  <a:srgbClr val="8BD000"/>
                </a:solidFill>
              </a:rPr>
              <a:pPr>
                <a:defRPr/>
              </a:pPr>
              <a:t>‹#›</a:t>
            </a:fld>
            <a:endParaRPr lang="en-US" altLang="en-US" dirty="0">
              <a:solidFill>
                <a:srgbClr val="8BD000"/>
              </a:solidFill>
            </a:endParaRPr>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2240123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p15:prstTrans prst="curtains"/>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dirty="0">
              <a:solidFill>
                <a:srgbClr val="8BD000"/>
              </a:solidFill>
            </a:endParaRPr>
          </a:p>
        </p:txBody>
      </p:sp>
      <p:sp>
        <p:nvSpPr>
          <p:cNvPr id="5" name="Footer Placeholder 4"/>
          <p:cNvSpPr>
            <a:spLocks noGrp="1"/>
          </p:cNvSpPr>
          <p:nvPr>
            <p:ph type="ftr" sz="quarter" idx="11"/>
          </p:nvPr>
        </p:nvSpPr>
        <p:spPr/>
        <p:txBody>
          <a:bodyPr/>
          <a:lstStyle/>
          <a:p>
            <a:pPr>
              <a:defRPr/>
            </a:pPr>
            <a:endParaRPr lang="en-US" dirty="0">
              <a:solidFill>
                <a:srgbClr val="8BD000"/>
              </a:solidFill>
            </a:endParaRPr>
          </a:p>
        </p:txBody>
      </p:sp>
      <p:sp>
        <p:nvSpPr>
          <p:cNvPr id="6" name="Slide Number Placeholder 5"/>
          <p:cNvSpPr>
            <a:spLocks noGrp="1"/>
          </p:cNvSpPr>
          <p:nvPr>
            <p:ph type="sldNum" sz="quarter" idx="12"/>
          </p:nvPr>
        </p:nvSpPr>
        <p:spPr/>
        <p:txBody>
          <a:bodyPr/>
          <a:lstStyle/>
          <a:p>
            <a:pPr>
              <a:defRPr/>
            </a:pPr>
            <a:fld id="{F48B0216-9B2B-4DB0-95DF-83BF4AFE2793}" type="slidenum">
              <a:rPr lang="en-US" altLang="en-US" smtClean="0">
                <a:solidFill>
                  <a:srgbClr val="8BD000"/>
                </a:solidFill>
              </a:rPr>
              <a:pPr>
                <a:defRPr/>
              </a:pPr>
              <a:t>‹#›</a:t>
            </a:fld>
            <a:endParaRPr lang="en-US" altLang="en-US" dirty="0">
              <a:solidFill>
                <a:srgbClr val="8BD000"/>
              </a:solidFill>
            </a:endParaRPr>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8739585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p15:prstTrans prst="curtains"/>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dirty="0">
              <a:solidFill>
                <a:srgbClr val="8BD000"/>
              </a:solidFill>
            </a:endParaRPr>
          </a:p>
        </p:txBody>
      </p:sp>
      <p:sp>
        <p:nvSpPr>
          <p:cNvPr id="5" name="Footer Placeholder 4"/>
          <p:cNvSpPr>
            <a:spLocks noGrp="1"/>
          </p:cNvSpPr>
          <p:nvPr>
            <p:ph type="ftr" sz="quarter" idx="11"/>
          </p:nvPr>
        </p:nvSpPr>
        <p:spPr/>
        <p:txBody>
          <a:bodyPr/>
          <a:lstStyle/>
          <a:p>
            <a:pPr>
              <a:defRPr/>
            </a:pPr>
            <a:endParaRPr lang="en-US" dirty="0">
              <a:solidFill>
                <a:srgbClr val="8BD000"/>
              </a:solidFill>
            </a:endParaRPr>
          </a:p>
        </p:txBody>
      </p:sp>
      <p:sp>
        <p:nvSpPr>
          <p:cNvPr id="6" name="Slide Number Placeholder 5"/>
          <p:cNvSpPr>
            <a:spLocks noGrp="1"/>
          </p:cNvSpPr>
          <p:nvPr>
            <p:ph type="sldNum" sz="quarter" idx="12"/>
          </p:nvPr>
        </p:nvSpPr>
        <p:spPr/>
        <p:txBody>
          <a:bodyPr/>
          <a:lstStyle/>
          <a:p>
            <a:pPr>
              <a:defRPr/>
            </a:pPr>
            <a:fld id="{136B2594-A9DE-444F-99A3-11EEF3DF1991}" type="slidenum">
              <a:rPr lang="en-US" altLang="en-US" smtClean="0">
                <a:solidFill>
                  <a:srgbClr val="8BD000"/>
                </a:solidFill>
              </a:rPr>
              <a:pPr>
                <a:defRPr/>
              </a:pPr>
              <a:t>‹#›</a:t>
            </a:fld>
            <a:endParaRPr lang="en-US" altLang="en-US" dirty="0">
              <a:solidFill>
                <a:srgbClr val="8BD000"/>
              </a:solidFill>
            </a:endParaRPr>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827667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p15:prstTrans prst="curtains"/>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dirty="0">
              <a:solidFill>
                <a:srgbClr val="8BD000"/>
              </a:solidFill>
            </a:endParaRPr>
          </a:p>
        </p:txBody>
      </p:sp>
      <p:sp>
        <p:nvSpPr>
          <p:cNvPr id="5" name="Footer Placeholder 4"/>
          <p:cNvSpPr>
            <a:spLocks noGrp="1"/>
          </p:cNvSpPr>
          <p:nvPr>
            <p:ph type="ftr" sz="quarter" idx="11"/>
          </p:nvPr>
        </p:nvSpPr>
        <p:spPr/>
        <p:txBody>
          <a:bodyPr/>
          <a:lstStyle/>
          <a:p>
            <a:pPr>
              <a:defRPr/>
            </a:pPr>
            <a:endParaRPr lang="en-US" dirty="0">
              <a:solidFill>
                <a:srgbClr val="8BD000"/>
              </a:solidFill>
            </a:endParaRPr>
          </a:p>
        </p:txBody>
      </p:sp>
      <p:sp>
        <p:nvSpPr>
          <p:cNvPr id="6" name="Slide Number Placeholder 5"/>
          <p:cNvSpPr>
            <a:spLocks noGrp="1"/>
          </p:cNvSpPr>
          <p:nvPr>
            <p:ph type="sldNum" sz="quarter" idx="12"/>
          </p:nvPr>
        </p:nvSpPr>
        <p:spPr/>
        <p:txBody>
          <a:bodyPr/>
          <a:lstStyle/>
          <a:p>
            <a:pPr>
              <a:defRPr/>
            </a:pPr>
            <a:fld id="{6BCD69F8-29AA-4279-B5B7-8394B7D68728}" type="slidenum">
              <a:rPr lang="en-US" altLang="en-US" smtClean="0">
                <a:solidFill>
                  <a:srgbClr val="8BD000"/>
                </a:solidFill>
              </a:rPr>
              <a:pPr>
                <a:defRPr/>
              </a:pPr>
              <a:t>‹#›</a:t>
            </a:fld>
            <a:endParaRPr lang="en-US" altLang="en-US" dirty="0">
              <a:solidFill>
                <a:srgbClr val="8BD000"/>
              </a:solidFill>
            </a:endParaRPr>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8038975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p15:prstTrans prst="curtains"/>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dirty="0">
              <a:solidFill>
                <a:srgbClr val="8BD000"/>
              </a:solidFill>
            </a:endParaRPr>
          </a:p>
        </p:txBody>
      </p:sp>
      <p:sp>
        <p:nvSpPr>
          <p:cNvPr id="6" name="Footer Placeholder 5"/>
          <p:cNvSpPr>
            <a:spLocks noGrp="1"/>
          </p:cNvSpPr>
          <p:nvPr>
            <p:ph type="ftr" sz="quarter" idx="11"/>
          </p:nvPr>
        </p:nvSpPr>
        <p:spPr/>
        <p:txBody>
          <a:bodyPr/>
          <a:lstStyle/>
          <a:p>
            <a:pPr>
              <a:defRPr/>
            </a:pPr>
            <a:endParaRPr lang="en-US" dirty="0">
              <a:solidFill>
                <a:srgbClr val="8BD000"/>
              </a:solidFill>
            </a:endParaRPr>
          </a:p>
        </p:txBody>
      </p:sp>
      <p:sp>
        <p:nvSpPr>
          <p:cNvPr id="7" name="Slide Number Placeholder 6"/>
          <p:cNvSpPr>
            <a:spLocks noGrp="1"/>
          </p:cNvSpPr>
          <p:nvPr>
            <p:ph type="sldNum" sz="quarter" idx="12"/>
          </p:nvPr>
        </p:nvSpPr>
        <p:spPr/>
        <p:txBody>
          <a:bodyPr/>
          <a:lstStyle/>
          <a:p>
            <a:pPr>
              <a:defRPr/>
            </a:pPr>
            <a:fld id="{051D2CB5-D2D4-4156-9224-8E57E3A55F71}" type="slidenum">
              <a:rPr lang="en-US" altLang="en-US" smtClean="0">
                <a:solidFill>
                  <a:srgbClr val="8BD000"/>
                </a:solidFill>
              </a:rPr>
              <a:pPr>
                <a:defRPr/>
              </a:pPr>
              <a:t>‹#›</a:t>
            </a:fld>
            <a:endParaRPr lang="en-US" altLang="en-US" dirty="0">
              <a:solidFill>
                <a:srgbClr val="8BD000"/>
              </a:solidFill>
            </a:endParaRPr>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398828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p15:prstTrans prst="curtains"/>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dirty="0">
              <a:solidFill>
                <a:srgbClr val="8BD000"/>
              </a:solidFill>
            </a:endParaRPr>
          </a:p>
        </p:txBody>
      </p:sp>
      <p:sp>
        <p:nvSpPr>
          <p:cNvPr id="8" name="Footer Placeholder 7"/>
          <p:cNvSpPr>
            <a:spLocks noGrp="1"/>
          </p:cNvSpPr>
          <p:nvPr>
            <p:ph type="ftr" sz="quarter" idx="11"/>
          </p:nvPr>
        </p:nvSpPr>
        <p:spPr/>
        <p:txBody>
          <a:bodyPr/>
          <a:lstStyle/>
          <a:p>
            <a:pPr>
              <a:defRPr/>
            </a:pPr>
            <a:endParaRPr lang="en-US" dirty="0">
              <a:solidFill>
                <a:srgbClr val="8BD000"/>
              </a:solidFill>
            </a:endParaRPr>
          </a:p>
        </p:txBody>
      </p:sp>
      <p:sp>
        <p:nvSpPr>
          <p:cNvPr id="9" name="Slide Number Placeholder 8"/>
          <p:cNvSpPr>
            <a:spLocks noGrp="1"/>
          </p:cNvSpPr>
          <p:nvPr>
            <p:ph type="sldNum" sz="quarter" idx="12"/>
          </p:nvPr>
        </p:nvSpPr>
        <p:spPr/>
        <p:txBody>
          <a:bodyPr/>
          <a:lstStyle/>
          <a:p>
            <a:pPr>
              <a:defRPr/>
            </a:pPr>
            <a:fld id="{E1E706CB-FCE3-4007-82F3-DF4313296F71}" type="slidenum">
              <a:rPr lang="en-US" altLang="en-US" smtClean="0">
                <a:solidFill>
                  <a:srgbClr val="8BD000"/>
                </a:solidFill>
              </a:rPr>
              <a:pPr>
                <a:defRPr/>
              </a:pPr>
              <a:t>‹#›</a:t>
            </a:fld>
            <a:endParaRPr lang="en-US" altLang="en-US" dirty="0">
              <a:solidFill>
                <a:srgbClr val="8BD000"/>
              </a:solidFill>
            </a:endParaRPr>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657233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p15:prstTrans prst="curtains"/>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dirty="0">
              <a:solidFill>
                <a:srgbClr val="8BD000"/>
              </a:solidFill>
            </a:endParaRPr>
          </a:p>
        </p:txBody>
      </p:sp>
      <p:sp>
        <p:nvSpPr>
          <p:cNvPr id="4" name="Footer Placeholder 3"/>
          <p:cNvSpPr>
            <a:spLocks noGrp="1"/>
          </p:cNvSpPr>
          <p:nvPr>
            <p:ph type="ftr" sz="quarter" idx="11"/>
          </p:nvPr>
        </p:nvSpPr>
        <p:spPr/>
        <p:txBody>
          <a:bodyPr/>
          <a:lstStyle/>
          <a:p>
            <a:pPr>
              <a:defRPr/>
            </a:pPr>
            <a:endParaRPr lang="en-US" dirty="0">
              <a:solidFill>
                <a:srgbClr val="8BD000"/>
              </a:solidFill>
            </a:endParaRPr>
          </a:p>
        </p:txBody>
      </p:sp>
      <p:sp>
        <p:nvSpPr>
          <p:cNvPr id="5" name="Slide Number Placeholder 4"/>
          <p:cNvSpPr>
            <a:spLocks noGrp="1"/>
          </p:cNvSpPr>
          <p:nvPr>
            <p:ph type="sldNum" sz="quarter" idx="12"/>
          </p:nvPr>
        </p:nvSpPr>
        <p:spPr/>
        <p:txBody>
          <a:bodyPr/>
          <a:lstStyle/>
          <a:p>
            <a:pPr>
              <a:defRPr/>
            </a:pPr>
            <a:fld id="{F3EAC08A-CEF0-4FF8-980A-B48E247F5F2E}" type="slidenum">
              <a:rPr lang="en-US" altLang="en-US" smtClean="0">
                <a:solidFill>
                  <a:srgbClr val="8BD000"/>
                </a:solidFill>
              </a:rPr>
              <a:pPr>
                <a:defRPr/>
              </a:pPr>
              <a:t>‹#›</a:t>
            </a:fld>
            <a:endParaRPr lang="en-US" altLang="en-US" dirty="0">
              <a:solidFill>
                <a:srgbClr val="8BD000"/>
              </a:solidFill>
            </a:endParaRPr>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9274142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p15:prstTrans prst="curtains"/>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dirty="0">
              <a:solidFill>
                <a:srgbClr val="8BD000"/>
              </a:solidFill>
            </a:endParaRPr>
          </a:p>
        </p:txBody>
      </p:sp>
      <p:sp>
        <p:nvSpPr>
          <p:cNvPr id="3" name="Footer Placeholder 2"/>
          <p:cNvSpPr>
            <a:spLocks noGrp="1"/>
          </p:cNvSpPr>
          <p:nvPr>
            <p:ph type="ftr" sz="quarter" idx="11"/>
          </p:nvPr>
        </p:nvSpPr>
        <p:spPr/>
        <p:txBody>
          <a:bodyPr/>
          <a:lstStyle/>
          <a:p>
            <a:pPr>
              <a:defRPr/>
            </a:pPr>
            <a:endParaRPr lang="en-US" dirty="0">
              <a:solidFill>
                <a:srgbClr val="8BD000"/>
              </a:solidFill>
            </a:endParaRPr>
          </a:p>
        </p:txBody>
      </p:sp>
      <p:sp>
        <p:nvSpPr>
          <p:cNvPr id="4" name="Slide Number Placeholder 3"/>
          <p:cNvSpPr>
            <a:spLocks noGrp="1"/>
          </p:cNvSpPr>
          <p:nvPr>
            <p:ph type="sldNum" sz="quarter" idx="12"/>
          </p:nvPr>
        </p:nvSpPr>
        <p:spPr/>
        <p:txBody>
          <a:bodyPr/>
          <a:lstStyle/>
          <a:p>
            <a:pPr>
              <a:defRPr/>
            </a:pPr>
            <a:fld id="{3FB6E2E2-F350-4571-A107-B501F9520E1E}" type="slidenum">
              <a:rPr lang="en-US" altLang="en-US" smtClean="0">
                <a:solidFill>
                  <a:srgbClr val="8BD000"/>
                </a:solidFill>
              </a:rPr>
              <a:pPr>
                <a:defRPr/>
              </a:pPr>
              <a:t>‹#›</a:t>
            </a:fld>
            <a:endParaRPr lang="en-US" altLang="en-US" dirty="0">
              <a:solidFill>
                <a:srgbClr val="8BD000"/>
              </a:solidFill>
            </a:endParaRPr>
          </a:p>
        </p:txBody>
      </p:sp>
    </p:spTree>
    <p:extLst>
      <p:ext uri="{BB962C8B-B14F-4D97-AF65-F5344CB8AC3E}">
        <p14:creationId xmlns:p14="http://schemas.microsoft.com/office/powerpoint/2010/main" val="14319956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p15:prstTrans prst="curtains"/>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dirty="0">
              <a:solidFill>
                <a:srgbClr val="8BD000"/>
              </a:solidFill>
            </a:endParaRPr>
          </a:p>
        </p:txBody>
      </p:sp>
      <p:sp>
        <p:nvSpPr>
          <p:cNvPr id="6" name="Footer Placeholder 5"/>
          <p:cNvSpPr>
            <a:spLocks noGrp="1"/>
          </p:cNvSpPr>
          <p:nvPr>
            <p:ph type="ftr" sz="quarter" idx="11"/>
          </p:nvPr>
        </p:nvSpPr>
        <p:spPr/>
        <p:txBody>
          <a:bodyPr/>
          <a:lstStyle/>
          <a:p>
            <a:pPr>
              <a:defRPr/>
            </a:pPr>
            <a:endParaRPr lang="en-US" dirty="0">
              <a:solidFill>
                <a:srgbClr val="8BD000"/>
              </a:solidFill>
            </a:endParaRPr>
          </a:p>
        </p:txBody>
      </p:sp>
      <p:sp>
        <p:nvSpPr>
          <p:cNvPr id="7" name="Slide Number Placeholder 6"/>
          <p:cNvSpPr>
            <a:spLocks noGrp="1"/>
          </p:cNvSpPr>
          <p:nvPr>
            <p:ph type="sldNum" sz="quarter" idx="12"/>
          </p:nvPr>
        </p:nvSpPr>
        <p:spPr/>
        <p:txBody>
          <a:bodyPr/>
          <a:lstStyle/>
          <a:p>
            <a:pPr>
              <a:defRPr/>
            </a:pPr>
            <a:fld id="{8386199E-E49D-47A3-9BE1-AFAC7A2D004D}" type="slidenum">
              <a:rPr lang="en-US" altLang="en-US" smtClean="0">
                <a:solidFill>
                  <a:srgbClr val="8BD000"/>
                </a:solidFill>
              </a:rPr>
              <a:pPr>
                <a:defRPr/>
              </a:pPr>
              <a:t>‹#›</a:t>
            </a:fld>
            <a:endParaRPr lang="en-US" altLang="en-US" dirty="0">
              <a:solidFill>
                <a:srgbClr val="8BD000"/>
              </a:solidFill>
            </a:endParaRPr>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8566176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p15:prstTrans prst="curtains"/>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pPr>
              <a:defRPr/>
            </a:pPr>
            <a:endParaRPr lang="en-US" dirty="0">
              <a:solidFill>
                <a:srgbClr val="8BD000"/>
              </a:solidFill>
            </a:endParaRPr>
          </a:p>
        </p:txBody>
      </p:sp>
      <p:sp>
        <p:nvSpPr>
          <p:cNvPr id="6" name="Footer Placeholder 5"/>
          <p:cNvSpPr>
            <a:spLocks noGrp="1"/>
          </p:cNvSpPr>
          <p:nvPr>
            <p:ph type="ftr" sz="quarter" idx="11"/>
          </p:nvPr>
        </p:nvSpPr>
        <p:spPr>
          <a:xfrm>
            <a:off x="1447382" y="318640"/>
            <a:ext cx="5541004" cy="320931"/>
          </a:xfrm>
        </p:spPr>
        <p:txBody>
          <a:bodyPr/>
          <a:lstStyle/>
          <a:p>
            <a:pPr>
              <a:defRPr/>
            </a:pPr>
            <a:endParaRPr lang="en-US" dirty="0">
              <a:solidFill>
                <a:srgbClr val="8BD000"/>
              </a:solidFill>
            </a:endParaRPr>
          </a:p>
        </p:txBody>
      </p:sp>
      <p:sp>
        <p:nvSpPr>
          <p:cNvPr id="7" name="Slide Number Placeholder 6"/>
          <p:cNvSpPr>
            <a:spLocks noGrp="1"/>
          </p:cNvSpPr>
          <p:nvPr>
            <p:ph type="sldNum" sz="quarter" idx="12"/>
          </p:nvPr>
        </p:nvSpPr>
        <p:spPr/>
        <p:txBody>
          <a:bodyPr/>
          <a:lstStyle/>
          <a:p>
            <a:pPr>
              <a:defRPr/>
            </a:pPr>
            <a:fld id="{BEAF4502-0E80-4EEB-9E25-F4BC90966867}" type="slidenum">
              <a:rPr lang="en-US" altLang="en-US" smtClean="0">
                <a:solidFill>
                  <a:srgbClr val="8BD000"/>
                </a:solidFill>
              </a:rPr>
              <a:pPr>
                <a:defRPr/>
              </a:pPr>
              <a:t>‹#›</a:t>
            </a:fld>
            <a:endParaRPr lang="en-US" altLang="en-US" dirty="0">
              <a:solidFill>
                <a:srgbClr val="8BD000"/>
              </a:solidFill>
            </a:endParaRPr>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6926076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p15:prstTrans prst="curtains"/>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pPr fontAlgn="base">
              <a:spcBef>
                <a:spcPct val="0"/>
              </a:spcBef>
              <a:spcAft>
                <a:spcPct val="0"/>
              </a:spcAft>
              <a:defRPr/>
            </a:pPr>
            <a:endParaRPr lang="en-US" dirty="0">
              <a:solidFill>
                <a:srgbClr val="8BD000"/>
              </a:solidFill>
            </a:endParaRPr>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pPr fontAlgn="base">
              <a:spcBef>
                <a:spcPct val="0"/>
              </a:spcBef>
              <a:spcAft>
                <a:spcPct val="0"/>
              </a:spcAft>
              <a:defRPr/>
            </a:pPr>
            <a:endParaRPr lang="en-US" dirty="0">
              <a:solidFill>
                <a:srgbClr val="8BD000"/>
              </a:solidFill>
            </a:endParaRPr>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pPr fontAlgn="base">
              <a:spcBef>
                <a:spcPct val="0"/>
              </a:spcBef>
              <a:spcAft>
                <a:spcPct val="0"/>
              </a:spcAft>
              <a:defRPr/>
            </a:pPr>
            <a:fld id="{AE85755C-3E22-4758-AAF0-30EEECA3BC19}" type="slidenum">
              <a:rPr lang="en-US" altLang="en-US" smtClean="0">
                <a:solidFill>
                  <a:srgbClr val="8BD000"/>
                </a:solidFill>
              </a:rPr>
              <a:pPr fontAlgn="base">
                <a:spcBef>
                  <a:spcPct val="0"/>
                </a:spcBef>
                <a:spcAft>
                  <a:spcPct val="0"/>
                </a:spcAft>
                <a:defRPr/>
              </a:pPr>
              <a:t>‹#›</a:t>
            </a:fld>
            <a:endParaRPr lang="en-US" altLang="en-US" dirty="0">
              <a:solidFill>
                <a:srgbClr val="8BD000"/>
              </a:solidFill>
            </a:endParaRPr>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48324712"/>
      </p:ext>
    </p:extLst>
  </p:cSld>
  <p:clrMap bg1="lt1" tx1="dk1" bg2="lt2" tx2="dk2" accent1="accent1" accent2="accent2" accent3="accent3" accent4="accent4" accent5="accent5" accent6="accent6" hlink="hlink" folHlink="folHlink"/>
  <p:sldLayoutIdLst>
    <p:sldLayoutId id="2147483798" r:id="rId1"/>
    <p:sldLayoutId id="2147483799" r:id="rId2"/>
    <p:sldLayoutId id="2147483800" r:id="rId3"/>
    <p:sldLayoutId id="2147483801" r:id="rId4"/>
    <p:sldLayoutId id="2147483802" r:id="rId5"/>
    <p:sldLayoutId id="2147483803" r:id="rId6"/>
    <p:sldLayoutId id="2147483804" r:id="rId7"/>
    <p:sldLayoutId id="2147483805" r:id="rId8"/>
    <p:sldLayoutId id="2147483806" r:id="rId9"/>
    <p:sldLayoutId id="2147483807" r:id="rId10"/>
    <p:sldLayoutId id="2147483808" r:id="rId11"/>
  </p:sldLayoutIdLst>
  <mc:AlternateContent xmlns:mc="http://schemas.openxmlformats.org/markup-compatibility/2006" xmlns:p15="http://schemas.microsoft.com/office/powerpoint/2012/main">
    <mc:Choice Requires="p15">
      <p:transition xmlns:p14="http://schemas.microsoft.com/office/powerpoint/2010/main" spd="slow" p14:dur="3000">
        <p15:prstTrans prst="curtains"/>
      </p:transition>
    </mc:Choice>
    <mc:Fallback xmlns="">
      <p:transition spd="slow">
        <p:fade/>
      </p:transition>
    </mc:Fallback>
  </mc:AlternateConten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9.jpg"/></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www.bankrate.com/calculators/savings/moving-cost-of-living-calculator.aspx" TargetMode="External"/><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hyperlink" Target="https://www.shelterinsurance.com/insurance/rentersinsurance/personalpropertycalculator/" TargetMode="External"/><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27.png"/><Relationship Id="rId4" Type="http://schemas.openxmlformats.org/officeDocument/2006/relationships/image" Target="../media/image26.jpg"/></Relationships>
</file>

<file path=ppt/slides/_rels/slide21.xml.rels><?xml version="1.0" encoding="UTF-8" standalone="yes"?>
<Relationships xmlns="http://schemas.openxmlformats.org/package/2006/relationships"><Relationship Id="rId8" Type="http://schemas.openxmlformats.org/officeDocument/2006/relationships/hyperlink" Target="https://www.hud.gov/topics/rental_assistance" TargetMode="External"/><Relationship Id="rId3" Type="http://schemas.openxmlformats.org/officeDocument/2006/relationships/hyperlink" Target="http://www.selegal.org/leases.htm" TargetMode="External"/><Relationship Id="rId7" Type="http://schemas.openxmlformats.org/officeDocument/2006/relationships/hyperlink" Target="http://www.realtor.com/mortgage/tools/rent-or-buy-calculator" TargetMode="External"/><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hyperlink" Target="http://firstapartmentguide.com/rent-calculator" TargetMode="External"/><Relationship Id="rId5" Type="http://schemas.openxmlformats.org/officeDocument/2006/relationships/hyperlink" Target="http://www.myapartmentmap.com/affordable_housing/calculator/" TargetMode="External"/><Relationship Id="rId4" Type="http://schemas.openxmlformats.org/officeDocument/2006/relationships/hyperlink" Target="http://www.las.org/"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29.jpeg"/></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3" Type="http://schemas.openxmlformats.org/officeDocument/2006/relationships/hyperlink" Target="http://www.realtor.com/mortgage/tools/rent-or-buy-calculator/"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6.jpg"/></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0.png"/><Relationship Id="rId7"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jpg"/><Relationship Id="rId4" Type="http://schemas.openxmlformats.org/officeDocument/2006/relationships/image" Target="../media/image11.jpg"/><Relationship Id="rId9" Type="http://schemas.openxmlformats.org/officeDocument/2006/relationships/image" Target="../media/image1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484136" y="1827045"/>
            <a:ext cx="6166310" cy="4154984"/>
          </a:xfrm>
          <a:prstGeom prst="rect">
            <a:avLst/>
          </a:prstGeom>
          <a:noFill/>
        </p:spPr>
        <p:txBody>
          <a:bodyPr wrap="square" rtlCol="0">
            <a:spAutoFit/>
          </a:bodyPr>
          <a:lstStyle/>
          <a:p>
            <a:pPr algn="just"/>
            <a:r>
              <a:rPr lang="en-US" sz="2200" dirty="0">
                <a:solidFill>
                  <a:srgbClr val="003399"/>
                </a:solidFill>
                <a:latin typeface="Narkisim" panose="020F0502020204030204" pitchFamily="34" charset="-79"/>
                <a:ea typeface="GulimChe" panose="020B0503020000020004" pitchFamily="49" charset="-127"/>
                <a:cs typeface="Narkisim" panose="020F0502020204030204" pitchFamily="34" charset="-79"/>
              </a:rPr>
              <a:t>Providing a place to live, along with the expenses that go along with it, can take a big portion of your paycheck. Deciding the best housing option for you is critical to making the most affordable </a:t>
            </a:r>
            <a:r>
              <a:rPr lang="en-US" sz="2200" i="1" dirty="0">
                <a:solidFill>
                  <a:srgbClr val="003399"/>
                </a:solidFill>
                <a:latin typeface="Narkisim" panose="020F0502020204030204" pitchFamily="34" charset="-79"/>
                <a:ea typeface="GulimChe" panose="020B0503020000020004" pitchFamily="49" charset="-127"/>
                <a:cs typeface="Narkisim" panose="020F0502020204030204" pitchFamily="34" charset="-79"/>
              </a:rPr>
              <a:t>and</a:t>
            </a:r>
            <a:r>
              <a:rPr lang="en-US" sz="2200" dirty="0">
                <a:solidFill>
                  <a:srgbClr val="003399"/>
                </a:solidFill>
                <a:latin typeface="Narkisim" panose="020F0502020204030204" pitchFamily="34" charset="-79"/>
                <a:ea typeface="GulimChe" panose="020B0503020000020004" pitchFamily="49" charset="-127"/>
                <a:cs typeface="Narkisim" panose="020F0502020204030204" pitchFamily="34" charset="-79"/>
              </a:rPr>
              <a:t> the healthiest housing choice.</a:t>
            </a:r>
          </a:p>
          <a:p>
            <a:pPr algn="just"/>
            <a:endParaRPr lang="en-US" sz="2200" dirty="0">
              <a:solidFill>
                <a:srgbClr val="003399"/>
              </a:solidFill>
              <a:latin typeface="Narkisim" panose="020F0502020204030204" pitchFamily="34" charset="-79"/>
              <a:ea typeface="GulimChe" panose="020B0503020000020004" pitchFamily="49" charset="-127"/>
              <a:cs typeface="Narkisim" panose="020F0502020204030204" pitchFamily="34" charset="-79"/>
            </a:endParaRPr>
          </a:p>
          <a:p>
            <a:pPr algn="just"/>
            <a:endParaRPr lang="en-US" sz="2200" dirty="0">
              <a:solidFill>
                <a:srgbClr val="003399"/>
              </a:solidFill>
              <a:latin typeface="Narkisim" panose="020F0502020204030204" pitchFamily="34" charset="-79"/>
              <a:ea typeface="GulimChe" panose="020B0503020000020004" pitchFamily="49" charset="-127"/>
              <a:cs typeface="Narkisim" panose="020F0502020204030204" pitchFamily="34" charset="-79"/>
            </a:endParaRPr>
          </a:p>
          <a:p>
            <a:pPr algn="just"/>
            <a:r>
              <a:rPr lang="en-US" sz="2200" dirty="0">
                <a:solidFill>
                  <a:srgbClr val="003399"/>
                </a:solidFill>
                <a:latin typeface="Narkisim" panose="020F0502020204030204" pitchFamily="34" charset="-79"/>
                <a:ea typeface="GulimChe" panose="020B0503020000020004" pitchFamily="49" charset="-127"/>
                <a:cs typeface="Narkisim" panose="020F0502020204030204" pitchFamily="34" charset="-79"/>
              </a:rPr>
              <a:t>Having a safe, comfortable, affordable place to live helps you be healthier, both physically and emotionally. This unit will discuss various housing options, their costs and benefits, and issues that you may encounter when shopping for housing.</a:t>
            </a:r>
          </a:p>
        </p:txBody>
      </p:sp>
      <p:sp>
        <p:nvSpPr>
          <p:cNvPr id="2" name="Title 1"/>
          <p:cNvSpPr>
            <a:spLocks noGrp="1"/>
          </p:cNvSpPr>
          <p:nvPr>
            <p:ph type="title"/>
          </p:nvPr>
        </p:nvSpPr>
        <p:spPr>
          <a:xfrm>
            <a:off x="5897574" y="0"/>
            <a:ext cx="5555153" cy="1702298"/>
          </a:xfrm>
        </p:spPr>
        <p:txBody>
          <a:bodyPr>
            <a:normAutofit fontScale="90000"/>
          </a:bodyPr>
          <a:lstStyle/>
          <a:p>
            <a:pPr algn="ctr"/>
            <a:r>
              <a:rPr lang="en-US" sz="5400" b="1" dirty="0">
                <a:solidFill>
                  <a:srgbClr val="FF8300"/>
                </a:solidFill>
                <a:latin typeface="ADLaM Display" panose="020F0502020204030204" pitchFamily="2" charset="0"/>
                <a:ea typeface="ADLaM Display" panose="020F0502020204030204" pitchFamily="2" charset="0"/>
                <a:cs typeface="ADLaM Display" panose="020F0502020204030204" pitchFamily="2" charset="0"/>
              </a:rPr>
              <a:t>Keeping a Roof Over Your Head</a:t>
            </a:r>
          </a:p>
        </p:txBody>
      </p:sp>
      <p:pic>
        <p:nvPicPr>
          <p:cNvPr id="5" name="Picture 4" descr="A house with icons and symbols&#10;&#10;Description automatically generated">
            <a:extLst>
              <a:ext uri="{FF2B5EF4-FFF2-40B4-BE49-F238E27FC236}">
                <a16:creationId xmlns:a16="http://schemas.microsoft.com/office/drawing/2014/main" id="{B9A4A2AA-9227-563D-AEBD-3FFA92EFB7E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308" y="1121039"/>
            <a:ext cx="5255867" cy="3378772"/>
          </a:xfrm>
          <a:prstGeom prst="rect">
            <a:avLst/>
          </a:prstGeom>
        </p:spPr>
      </p:pic>
    </p:spTree>
    <p:extLst>
      <p:ext uri="{BB962C8B-B14F-4D97-AF65-F5344CB8AC3E}">
        <p14:creationId xmlns:p14="http://schemas.microsoft.com/office/powerpoint/2010/main" val="4597885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451579" y="1291905"/>
            <a:ext cx="9603275" cy="561849"/>
          </a:xfrm>
        </p:spPr>
        <p:txBody>
          <a:bodyPr/>
          <a:lstStyle/>
          <a:p>
            <a:r>
              <a:rPr lang="en-US" dirty="0">
                <a:solidFill>
                  <a:srgbClr val="6CC049"/>
                </a:solidFill>
                <a:latin typeface="ADLaM Display" panose="02010000000000000000" pitchFamily="2" charset="0"/>
                <a:ea typeface="ADLaM Display" panose="02010000000000000000" pitchFamily="2" charset="0"/>
                <a:cs typeface="ADLaM Display" panose="02010000000000000000" pitchFamily="2" charset="0"/>
              </a:rPr>
              <a:t>Choosing Your Home</a:t>
            </a:r>
          </a:p>
        </p:txBody>
      </p:sp>
      <p:sp>
        <p:nvSpPr>
          <p:cNvPr id="6" name="Content Placeholder 5"/>
          <p:cNvSpPr>
            <a:spLocks noGrp="1"/>
          </p:cNvSpPr>
          <p:nvPr>
            <p:ph idx="1"/>
          </p:nvPr>
        </p:nvSpPr>
        <p:spPr>
          <a:xfrm>
            <a:off x="1451579" y="2115482"/>
            <a:ext cx="9603275" cy="3450613"/>
          </a:xfrm>
        </p:spPr>
        <p:txBody>
          <a:bodyPr>
            <a:normAutofit fontScale="85000" lnSpcReduction="10000"/>
          </a:bodyPr>
          <a:lstStyle/>
          <a:p>
            <a:pPr marL="0" indent="0">
              <a:buNone/>
            </a:pPr>
            <a:r>
              <a:rPr lang="en-US" dirty="0">
                <a:latin typeface="Narkisim" panose="020E0502050101010101" pitchFamily="34" charset="-79"/>
                <a:cs typeface="Narkisim" panose="020E0502050101010101" pitchFamily="34" charset="-79"/>
              </a:rPr>
              <a:t>We are going to focus on renting for the rest of this lesson. Your rental options can vary depending upon where you live. What type of housing you can afford and what type of living environment you desire all come into play when selecting your home.</a:t>
            </a:r>
          </a:p>
          <a:p>
            <a:pPr marL="0" indent="0">
              <a:buNone/>
            </a:pPr>
            <a:r>
              <a:rPr lang="en-US" dirty="0">
                <a:latin typeface="Narkisim" panose="020E0502050101010101" pitchFamily="34" charset="-79"/>
                <a:cs typeface="Narkisim" panose="020E0502050101010101" pitchFamily="34" charset="-79"/>
              </a:rPr>
              <a:t>Other things to consider:</a:t>
            </a:r>
          </a:p>
          <a:p>
            <a:pPr marL="0" indent="0">
              <a:buNone/>
            </a:pPr>
            <a:r>
              <a:rPr lang="en-US" dirty="0">
                <a:latin typeface="Narkisim" panose="020E0502050101010101" pitchFamily="34" charset="-79"/>
                <a:cs typeface="Narkisim" panose="020E0502050101010101" pitchFamily="34" charset="-79"/>
              </a:rPr>
              <a:t>	Location—close to your job, things to do.</a:t>
            </a:r>
          </a:p>
          <a:p>
            <a:pPr marL="0" indent="0">
              <a:buNone/>
            </a:pPr>
            <a:r>
              <a:rPr lang="en-US" dirty="0">
                <a:latin typeface="Narkisim" panose="020E0502050101010101" pitchFamily="34" charset="-79"/>
                <a:cs typeface="Narkisim" panose="020E0502050101010101" pitchFamily="34" charset="-79"/>
              </a:rPr>
              <a:t>	Safety of the neighborhood.</a:t>
            </a:r>
          </a:p>
          <a:p>
            <a:pPr marL="0" indent="0">
              <a:buNone/>
            </a:pPr>
            <a:r>
              <a:rPr lang="en-US" dirty="0">
                <a:latin typeface="Narkisim" panose="020E0502050101010101" pitchFamily="34" charset="-79"/>
                <a:cs typeface="Narkisim" panose="020E0502050101010101" pitchFamily="34" charset="-79"/>
              </a:rPr>
              <a:t>	Your space needs (how many bedrooms/bathrooms?).</a:t>
            </a:r>
          </a:p>
          <a:p>
            <a:pPr marL="0" indent="0">
              <a:buNone/>
            </a:pPr>
            <a:r>
              <a:rPr lang="en-US" dirty="0">
                <a:latin typeface="Narkisim" panose="020E0502050101010101" pitchFamily="34" charset="-79"/>
                <a:cs typeface="Narkisim" panose="020E0502050101010101" pitchFamily="34" charset="-79"/>
              </a:rPr>
              <a:t>	Will you have roommates or family members?</a:t>
            </a:r>
          </a:p>
          <a:p>
            <a:pPr marL="0" indent="0">
              <a:buNone/>
            </a:pPr>
            <a:r>
              <a:rPr lang="en-US" dirty="0">
                <a:latin typeface="Narkisim" panose="020E0502050101010101" pitchFamily="34" charset="-79"/>
                <a:cs typeface="Narkisim" panose="020E0502050101010101" pitchFamily="34" charset="-79"/>
              </a:rPr>
              <a:t>	Do you have pets? If so, will they need a yard?</a:t>
            </a:r>
          </a:p>
          <a:p>
            <a:pPr marL="0" indent="0">
              <a:buNone/>
            </a:pPr>
            <a:endParaRPr lang="en-US" dirty="0"/>
          </a:p>
        </p:txBody>
      </p:sp>
    </p:spTree>
    <p:extLst>
      <p:ext uri="{BB962C8B-B14F-4D97-AF65-F5344CB8AC3E}">
        <p14:creationId xmlns:p14="http://schemas.microsoft.com/office/powerpoint/2010/main" val="15959118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p15:prstTrans prst="curtains"/>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rgbClr val="FF8300"/>
                </a:solidFill>
                <a:latin typeface="ADLaM Display" panose="02010000000000000000" pitchFamily="2" charset="0"/>
                <a:ea typeface="ADLaM Display" panose="02010000000000000000" pitchFamily="2" charset="0"/>
                <a:cs typeface="ADLaM Display" panose="02010000000000000000" pitchFamily="2" charset="0"/>
              </a:rPr>
              <a:t>Costs of Keeping a </a:t>
            </a:r>
            <a:br>
              <a:rPr lang="en-US" dirty="0">
                <a:solidFill>
                  <a:srgbClr val="FF8300"/>
                </a:solidFill>
                <a:latin typeface="ADLaM Display" panose="02010000000000000000" pitchFamily="2" charset="0"/>
                <a:ea typeface="ADLaM Display" panose="02010000000000000000" pitchFamily="2" charset="0"/>
                <a:cs typeface="ADLaM Display" panose="02010000000000000000" pitchFamily="2" charset="0"/>
              </a:rPr>
            </a:br>
            <a:r>
              <a:rPr lang="en-US" dirty="0">
                <a:solidFill>
                  <a:srgbClr val="FF8300"/>
                </a:solidFill>
                <a:latin typeface="ADLaM Display" panose="02010000000000000000" pitchFamily="2" charset="0"/>
                <a:ea typeface="ADLaM Display" panose="02010000000000000000" pitchFamily="2" charset="0"/>
                <a:cs typeface="ADLaM Display" panose="02010000000000000000" pitchFamily="2" charset="0"/>
              </a:rPr>
              <a:t>Roof over Your Head</a:t>
            </a:r>
          </a:p>
        </p:txBody>
      </p:sp>
      <p:sp>
        <p:nvSpPr>
          <p:cNvPr id="3" name="Content Placeholder 2"/>
          <p:cNvSpPr>
            <a:spLocks noGrp="1"/>
          </p:cNvSpPr>
          <p:nvPr>
            <p:ph idx="1"/>
          </p:nvPr>
        </p:nvSpPr>
        <p:spPr>
          <a:xfrm>
            <a:off x="1451579" y="2015732"/>
            <a:ext cx="9603275" cy="3814617"/>
          </a:xfrm>
        </p:spPr>
        <p:txBody>
          <a:bodyPr>
            <a:normAutofit/>
          </a:bodyPr>
          <a:lstStyle/>
          <a:p>
            <a:pPr marL="0" indent="0">
              <a:buNone/>
            </a:pPr>
            <a:r>
              <a:rPr lang="en-US" dirty="0">
                <a:latin typeface="Narkisim" panose="020E0502050101010101" pitchFamily="34" charset="-79"/>
                <a:cs typeface="Narkisim" panose="020E0502050101010101" pitchFamily="34" charset="-79"/>
              </a:rPr>
              <a:t>According to Rentcafe.com, the average cost of renting a 2-bedroom apartment in the US in March 2025 was $1,356. In Tennessee, the average cost was $1,513. Of course, these are averages, so the cost can vary widely by location.</a:t>
            </a:r>
          </a:p>
          <a:p>
            <a:pPr marL="0" indent="0">
              <a:buNone/>
            </a:pPr>
            <a:r>
              <a:rPr lang="en-US" dirty="0">
                <a:latin typeface="Narkisim" panose="020E0502050101010101" pitchFamily="34" charset="-79"/>
                <a:cs typeface="Narkisim" panose="020E0502050101010101" pitchFamily="34" charset="-79"/>
              </a:rPr>
              <a:t>Your rent will probably take the largest portion of your paycheck, so making your saving/spending plan with a rent amount that you can live comfortably with is critical. Ideally, your monthly rent and utilities should take </a:t>
            </a:r>
            <a:r>
              <a:rPr lang="en-US" u="sng" dirty="0">
                <a:latin typeface="Narkisim" panose="020E0502050101010101" pitchFamily="34" charset="-79"/>
                <a:cs typeface="Narkisim" panose="020E0502050101010101" pitchFamily="34" charset="-79"/>
              </a:rPr>
              <a:t>no more than 30% of your monthly net (after tax) income. </a:t>
            </a:r>
          </a:p>
        </p:txBody>
      </p:sp>
      <p:pic>
        <p:nvPicPr>
          <p:cNvPr id="6" name="Picture 5" descr="A black and white icon of a house with a dollar sign&#10;&#10;Description automatically generated">
            <a:extLst>
              <a:ext uri="{FF2B5EF4-FFF2-40B4-BE49-F238E27FC236}">
                <a16:creationId xmlns:a16="http://schemas.microsoft.com/office/drawing/2014/main" id="{22E64208-C777-7D0D-9734-DA59BA96E6E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20008" y="111760"/>
            <a:ext cx="1452797" cy="1985488"/>
          </a:xfrm>
          <a:prstGeom prst="rect">
            <a:avLst/>
          </a:prstGeom>
        </p:spPr>
      </p:pic>
    </p:spTree>
    <p:extLst>
      <p:ext uri="{BB962C8B-B14F-4D97-AF65-F5344CB8AC3E}">
        <p14:creationId xmlns:p14="http://schemas.microsoft.com/office/powerpoint/2010/main" val="25598495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p15:prstTrans prst="curtains"/>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1579" y="1281762"/>
            <a:ext cx="4311955" cy="571992"/>
          </a:xfrm>
        </p:spPr>
        <p:txBody>
          <a:bodyPr/>
          <a:lstStyle/>
          <a:p>
            <a:r>
              <a:rPr lang="en-US" dirty="0">
                <a:solidFill>
                  <a:srgbClr val="6CC049"/>
                </a:solidFill>
                <a:latin typeface="ADLaM Display" panose="02010000000000000000" pitchFamily="2" charset="0"/>
                <a:ea typeface="ADLaM Display" panose="02010000000000000000" pitchFamily="2" charset="0"/>
                <a:cs typeface="ADLaM Display" panose="02010000000000000000" pitchFamily="2" charset="0"/>
              </a:rPr>
              <a:t>Costs of Moving</a:t>
            </a:r>
          </a:p>
        </p:txBody>
      </p:sp>
      <p:sp>
        <p:nvSpPr>
          <p:cNvPr id="3" name="Content Placeholder 2"/>
          <p:cNvSpPr>
            <a:spLocks noGrp="1"/>
          </p:cNvSpPr>
          <p:nvPr>
            <p:ph idx="1"/>
          </p:nvPr>
        </p:nvSpPr>
        <p:spPr>
          <a:xfrm>
            <a:off x="1405695" y="1972592"/>
            <a:ext cx="7886350" cy="4113782"/>
          </a:xfrm>
        </p:spPr>
        <p:txBody>
          <a:bodyPr>
            <a:normAutofit fontScale="92500" lnSpcReduction="20000"/>
          </a:bodyPr>
          <a:lstStyle/>
          <a:p>
            <a:pPr marL="0" indent="0">
              <a:buNone/>
            </a:pPr>
            <a:r>
              <a:rPr lang="en-US" dirty="0">
                <a:latin typeface="Narkisim" panose="020E0502050101010101" pitchFamily="34" charset="-79"/>
                <a:cs typeface="Narkisim" panose="020E0502050101010101" pitchFamily="34" charset="-79"/>
              </a:rPr>
              <a:t>There will be some costs that you will need to be prepared to pay up front. Usually landlords will require certain deposits, and you will also have to think about other deposits and costs.</a:t>
            </a:r>
          </a:p>
          <a:p>
            <a:pPr>
              <a:buFont typeface="Wingdings" panose="05000000000000000000" pitchFamily="2" charset="2"/>
              <a:buChar char="v"/>
            </a:pPr>
            <a:r>
              <a:rPr lang="en-US" dirty="0">
                <a:latin typeface="Narkisim" panose="020E0502050101010101" pitchFamily="34" charset="-79"/>
                <a:cs typeface="Narkisim" panose="020E0502050101010101" pitchFamily="34" charset="-79"/>
              </a:rPr>
              <a:t>First and last month’s rent</a:t>
            </a:r>
          </a:p>
          <a:p>
            <a:pPr>
              <a:buFont typeface="Wingdings" panose="05000000000000000000" pitchFamily="2" charset="2"/>
              <a:buChar char="v"/>
            </a:pPr>
            <a:r>
              <a:rPr lang="en-US" dirty="0">
                <a:latin typeface="Narkisim" panose="020E0502050101010101" pitchFamily="34" charset="-79"/>
                <a:cs typeface="Narkisim" panose="020E0502050101010101" pitchFamily="34" charset="-79"/>
              </a:rPr>
              <a:t>Security deposit </a:t>
            </a:r>
            <a:r>
              <a:rPr lang="en-US" i="1" dirty="0">
                <a:latin typeface="Narkisim" panose="020E0502050101010101" pitchFamily="34" charset="-79"/>
                <a:cs typeface="Narkisim" panose="020E0502050101010101" pitchFamily="34" charset="-79"/>
              </a:rPr>
              <a:t>(TN does not limit the amount)</a:t>
            </a:r>
          </a:p>
          <a:p>
            <a:pPr>
              <a:buFont typeface="Wingdings" panose="05000000000000000000" pitchFamily="2" charset="2"/>
              <a:buChar char="v"/>
            </a:pPr>
            <a:r>
              <a:rPr lang="en-US" dirty="0">
                <a:latin typeface="Narkisim" panose="020E0502050101010101" pitchFamily="34" charset="-79"/>
                <a:cs typeface="Narkisim" panose="020E0502050101010101" pitchFamily="34" charset="-79"/>
              </a:rPr>
              <a:t>Pet deposit</a:t>
            </a:r>
          </a:p>
          <a:p>
            <a:pPr>
              <a:buFont typeface="Wingdings" panose="05000000000000000000" pitchFamily="2" charset="2"/>
              <a:buChar char="v"/>
            </a:pPr>
            <a:r>
              <a:rPr lang="en-US" dirty="0">
                <a:latin typeface="Narkisim" panose="020E0502050101010101" pitchFamily="34" charset="-79"/>
                <a:cs typeface="Narkisim" panose="020E0502050101010101" pitchFamily="34" charset="-79"/>
              </a:rPr>
              <a:t>Holding fees</a:t>
            </a:r>
          </a:p>
          <a:p>
            <a:pPr>
              <a:buFont typeface="Wingdings" panose="05000000000000000000" pitchFamily="2" charset="2"/>
              <a:buChar char="v"/>
            </a:pPr>
            <a:r>
              <a:rPr lang="en-US" dirty="0">
                <a:latin typeface="Narkisim" panose="020E0502050101010101" pitchFamily="34" charset="-79"/>
                <a:cs typeface="Narkisim" panose="020E0502050101010101" pitchFamily="34" charset="-79"/>
              </a:rPr>
              <a:t>Utility deposits</a:t>
            </a:r>
          </a:p>
          <a:p>
            <a:pPr>
              <a:buFont typeface="Wingdings" panose="05000000000000000000" pitchFamily="2" charset="2"/>
              <a:buChar char="v"/>
            </a:pPr>
            <a:r>
              <a:rPr lang="en-US" dirty="0">
                <a:latin typeface="Narkisim" panose="020E0502050101010101" pitchFamily="34" charset="-79"/>
                <a:cs typeface="Narkisim" panose="020E0502050101010101" pitchFamily="34" charset="-79"/>
              </a:rPr>
              <a:t>Moving costs</a:t>
            </a:r>
            <a:r>
              <a:rPr lang="en-US" dirty="0">
                <a:latin typeface="Calibri" panose="020F0502020204030204" pitchFamily="34" charset="0"/>
                <a:ea typeface="Calibri" panose="020F0502020204030204" pitchFamily="34" charset="0"/>
                <a:cs typeface="Calibri" panose="020F0502020204030204" pitchFamily="34" charset="0"/>
              </a:rPr>
              <a:t>−</a:t>
            </a:r>
            <a:r>
              <a:rPr lang="en-US" dirty="0">
                <a:latin typeface="Narkisim" panose="020E0502050101010101" pitchFamily="34" charset="-79"/>
                <a:cs typeface="Narkisim" panose="020E0502050101010101" pitchFamily="34" charset="-79"/>
              </a:rPr>
              <a:t>unless you have friends with a truck!</a:t>
            </a:r>
          </a:p>
          <a:p>
            <a:pPr>
              <a:buFont typeface="Wingdings" panose="05000000000000000000" pitchFamily="2" charset="2"/>
              <a:buChar char="v"/>
            </a:pPr>
            <a:r>
              <a:rPr lang="en-US" dirty="0">
                <a:latin typeface="Narkisim" panose="020E0502050101010101" pitchFamily="34" charset="-79"/>
                <a:cs typeface="Narkisim" panose="020E0502050101010101" pitchFamily="34" charset="-79"/>
              </a:rPr>
              <a:t>Furniture</a:t>
            </a:r>
          </a:p>
          <a:p>
            <a:endParaRPr lang="en-US" dirty="0">
              <a:latin typeface="Narkisim" panose="020E0502050101010101" pitchFamily="34" charset="-79"/>
              <a:cs typeface="Narkisim" panose="020E0502050101010101" pitchFamily="34" charset="-79"/>
            </a:endParaRPr>
          </a:p>
        </p:txBody>
      </p:sp>
      <p:pic>
        <p:nvPicPr>
          <p:cNvPr id="10" name="Picture 9" descr="A cartoon of a person driving a red truck&#10;&#10;Description automatically generated">
            <a:extLst>
              <a:ext uri="{FF2B5EF4-FFF2-40B4-BE49-F238E27FC236}">
                <a16:creationId xmlns:a16="http://schemas.microsoft.com/office/drawing/2014/main" id="{5EB25119-92E8-6136-0616-17A34171093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95440" y="2841346"/>
            <a:ext cx="5289401" cy="3049670"/>
          </a:xfrm>
          <a:prstGeom prst="rect">
            <a:avLst/>
          </a:prstGeom>
        </p:spPr>
      </p:pic>
      <p:pic>
        <p:nvPicPr>
          <p:cNvPr id="12" name="Picture 11" descr="A group of icons in houses&#10;&#10;Description automatically generated with medium confidence">
            <a:extLst>
              <a:ext uri="{FF2B5EF4-FFF2-40B4-BE49-F238E27FC236}">
                <a16:creationId xmlns:a16="http://schemas.microsoft.com/office/drawing/2014/main" id="{32D35743-2439-7115-258A-45DB5B5094A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54127" y="497306"/>
            <a:ext cx="2884131" cy="1852064"/>
          </a:xfrm>
          <a:prstGeom prst="rect">
            <a:avLst/>
          </a:prstGeom>
        </p:spPr>
      </p:pic>
    </p:spTree>
    <p:extLst>
      <p:ext uri="{BB962C8B-B14F-4D97-AF65-F5344CB8AC3E}">
        <p14:creationId xmlns:p14="http://schemas.microsoft.com/office/powerpoint/2010/main" val="39873278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p15:prstTrans prst="curtains"/>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1579" y="1275127"/>
            <a:ext cx="9603275" cy="578627"/>
          </a:xfrm>
        </p:spPr>
        <p:txBody>
          <a:bodyPr/>
          <a:lstStyle/>
          <a:p>
            <a:r>
              <a:rPr lang="en-US" dirty="0">
                <a:solidFill>
                  <a:srgbClr val="FF8300"/>
                </a:solidFill>
                <a:latin typeface="ADLaM Display" panose="02010000000000000000" pitchFamily="2" charset="0"/>
                <a:ea typeface="ADLaM Display" panose="02010000000000000000" pitchFamily="2" charset="0"/>
                <a:cs typeface="ADLaM Display" panose="02010000000000000000" pitchFamily="2" charset="0"/>
              </a:rPr>
              <a:t>Landlord Rights &amp; Responsibilities</a:t>
            </a:r>
          </a:p>
        </p:txBody>
      </p:sp>
      <p:sp>
        <p:nvSpPr>
          <p:cNvPr id="3" name="Content Placeholder 2"/>
          <p:cNvSpPr>
            <a:spLocks noGrp="1"/>
          </p:cNvSpPr>
          <p:nvPr>
            <p:ph idx="1"/>
          </p:nvPr>
        </p:nvSpPr>
        <p:spPr>
          <a:xfrm>
            <a:off x="1420368" y="2001793"/>
            <a:ext cx="9815818" cy="4180893"/>
          </a:xfrm>
        </p:spPr>
        <p:txBody>
          <a:bodyPr>
            <a:normAutofit fontScale="62500" lnSpcReduction="20000"/>
          </a:bodyPr>
          <a:lstStyle/>
          <a:p>
            <a:pPr marL="0" indent="0">
              <a:buNone/>
            </a:pPr>
            <a:r>
              <a:rPr lang="en-US" sz="2400" dirty="0">
                <a:latin typeface="Narkisim" panose="020E0502050101010101" pitchFamily="34" charset="-79"/>
                <a:cs typeface="Narkisim" panose="020E0502050101010101" pitchFamily="34" charset="-79"/>
              </a:rPr>
              <a:t>When you rent a place to live, you need to get the agreement in writing. This written agreement is called a </a:t>
            </a:r>
            <a:r>
              <a:rPr lang="en-US" sz="2400" b="1" dirty="0">
                <a:latin typeface="Narkisim" panose="020E0502050101010101" pitchFamily="34" charset="-79"/>
                <a:cs typeface="Narkisim" panose="020E0502050101010101" pitchFamily="34" charset="-79"/>
              </a:rPr>
              <a:t>lease. </a:t>
            </a:r>
            <a:r>
              <a:rPr lang="en-US" sz="2400" dirty="0">
                <a:latin typeface="Narkisim" panose="020E0502050101010101" pitchFamily="34" charset="-79"/>
                <a:cs typeface="Narkisim" panose="020E0502050101010101" pitchFamily="34" charset="-79"/>
              </a:rPr>
              <a:t>The lease should state both the rights and duties of both you and the landlord. </a:t>
            </a:r>
          </a:p>
          <a:p>
            <a:pPr marL="0" indent="0">
              <a:buNone/>
            </a:pPr>
            <a:r>
              <a:rPr lang="en-US" sz="3200" b="1" dirty="0">
                <a:latin typeface="Narkisim" panose="020E0502050101010101" pitchFamily="34" charset="-79"/>
                <a:cs typeface="Narkisim" panose="020E0502050101010101" pitchFamily="34" charset="-79"/>
              </a:rPr>
              <a:t>Landlord Rights</a:t>
            </a:r>
          </a:p>
          <a:p>
            <a:pPr>
              <a:buFont typeface="Wingdings" panose="05000000000000000000" pitchFamily="2" charset="2"/>
              <a:buChar char="v"/>
            </a:pPr>
            <a:r>
              <a:rPr lang="en-US" sz="2400" dirty="0">
                <a:latin typeface="Narkisim" panose="020E0502050101010101" pitchFamily="34" charset="-79"/>
                <a:cs typeface="Narkisim" panose="020E0502050101010101" pitchFamily="34" charset="-79"/>
              </a:rPr>
              <a:t>Right to collect rent and prearranged late fees for overdue payment.</a:t>
            </a:r>
          </a:p>
          <a:p>
            <a:pPr>
              <a:buFont typeface="Wingdings" panose="05000000000000000000" pitchFamily="2" charset="2"/>
              <a:buChar char="v"/>
            </a:pPr>
            <a:r>
              <a:rPr lang="en-US" sz="2400" dirty="0">
                <a:latin typeface="Narkisim" panose="020E0502050101010101" pitchFamily="34" charset="-79"/>
                <a:cs typeface="Narkisim" panose="020E0502050101010101" pitchFamily="34" charset="-79"/>
              </a:rPr>
              <a:t>Right to raise your rent according to your lease.</a:t>
            </a:r>
          </a:p>
          <a:p>
            <a:pPr>
              <a:buFont typeface="Wingdings" panose="05000000000000000000" pitchFamily="2" charset="2"/>
              <a:buChar char="v"/>
            </a:pPr>
            <a:r>
              <a:rPr lang="en-US" sz="2400" dirty="0">
                <a:latin typeface="Narkisim" panose="020E0502050101010101" pitchFamily="34" charset="-79"/>
                <a:cs typeface="Narkisim" panose="020E0502050101010101" pitchFamily="34" charset="-79"/>
              </a:rPr>
              <a:t>Right to evict.</a:t>
            </a:r>
          </a:p>
          <a:p>
            <a:pPr>
              <a:buFont typeface="Wingdings" panose="05000000000000000000" pitchFamily="2" charset="2"/>
              <a:buChar char="v"/>
            </a:pPr>
            <a:r>
              <a:rPr lang="en-US" sz="2400" dirty="0">
                <a:latin typeface="Narkisim" panose="020E0502050101010101" pitchFamily="34" charset="-79"/>
                <a:cs typeface="Narkisim" panose="020E0502050101010101" pitchFamily="34" charset="-79"/>
              </a:rPr>
              <a:t>May enter the dwelling without consent in the event of an emergency.</a:t>
            </a:r>
          </a:p>
          <a:p>
            <a:pPr marL="0" indent="0">
              <a:buNone/>
            </a:pPr>
            <a:r>
              <a:rPr lang="en-US" sz="3200" b="1" dirty="0">
                <a:latin typeface="Narkisim" panose="020E0502050101010101" pitchFamily="34" charset="-79"/>
                <a:cs typeface="Narkisim" panose="020E0502050101010101" pitchFamily="34" charset="-79"/>
              </a:rPr>
              <a:t>Landlord Responsibilities</a:t>
            </a:r>
          </a:p>
          <a:p>
            <a:pPr>
              <a:buFont typeface="Wingdings" panose="05000000000000000000" pitchFamily="2" charset="2"/>
              <a:buChar char="v"/>
            </a:pPr>
            <a:r>
              <a:rPr lang="en-US" sz="2400" dirty="0">
                <a:latin typeface="Narkisim" panose="020E0502050101010101" pitchFamily="34" charset="-79"/>
                <a:cs typeface="Narkisim" panose="020E0502050101010101" pitchFamily="34" charset="-79"/>
              </a:rPr>
              <a:t>Keep the property safe and in good repair.</a:t>
            </a:r>
          </a:p>
          <a:p>
            <a:pPr>
              <a:buFont typeface="Wingdings" panose="05000000000000000000" pitchFamily="2" charset="2"/>
              <a:buChar char="v"/>
            </a:pPr>
            <a:r>
              <a:rPr lang="en-US" sz="2400" dirty="0">
                <a:latin typeface="Narkisim" panose="020E0502050101010101" pitchFamily="34" charset="-79"/>
                <a:cs typeface="Narkisim" panose="020E0502050101010101" pitchFamily="34" charset="-79"/>
              </a:rPr>
              <a:t>Do not discriminate. (Tenants are covered by the Fair Housing Act.)</a:t>
            </a:r>
          </a:p>
          <a:p>
            <a:pPr>
              <a:buFont typeface="Wingdings" panose="05000000000000000000" pitchFamily="2" charset="2"/>
              <a:buChar char="v"/>
            </a:pPr>
            <a:r>
              <a:rPr lang="en-US" sz="2400" dirty="0">
                <a:latin typeface="Narkisim" panose="020E0502050101010101" pitchFamily="34" charset="-79"/>
                <a:cs typeface="Narkisim" panose="020E0502050101010101" pitchFamily="34" charset="-79"/>
              </a:rPr>
              <a:t>Working smoke alarms.</a:t>
            </a:r>
          </a:p>
          <a:p>
            <a:pPr marL="0" indent="0">
              <a:buNone/>
            </a:pPr>
            <a:endParaRPr lang="en-US" b="1" dirty="0">
              <a:latin typeface="Narkisim" panose="020E0502050101010101" pitchFamily="34" charset="-79"/>
              <a:cs typeface="Narkisim" panose="020E0502050101010101" pitchFamily="34" charset="-79"/>
            </a:endParaRPr>
          </a:p>
        </p:txBody>
      </p:sp>
      <p:pic>
        <p:nvPicPr>
          <p:cNvPr id="6" name="Picture 5" descr="A close-up of a gavel&#10;&#10;Description automatically generated">
            <a:extLst>
              <a:ext uri="{FF2B5EF4-FFF2-40B4-BE49-F238E27FC236}">
                <a16:creationId xmlns:a16="http://schemas.microsoft.com/office/drawing/2014/main" id="{F50CE448-CF81-0914-543F-BF185E37BE3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47076" y="3429000"/>
            <a:ext cx="4190924" cy="2357395"/>
          </a:xfrm>
          <a:prstGeom prst="rect">
            <a:avLst/>
          </a:prstGeom>
        </p:spPr>
      </p:pic>
    </p:spTree>
    <p:extLst>
      <p:ext uri="{BB962C8B-B14F-4D97-AF65-F5344CB8AC3E}">
        <p14:creationId xmlns:p14="http://schemas.microsoft.com/office/powerpoint/2010/main" val="21678836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p15:prstTrans prst="curtains"/>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25030" y="470366"/>
            <a:ext cx="6984077" cy="431165"/>
          </a:xfrm>
        </p:spPr>
        <p:txBody>
          <a:bodyPr>
            <a:normAutofit fontScale="90000"/>
          </a:bodyPr>
          <a:lstStyle/>
          <a:p>
            <a:r>
              <a:rPr lang="en-US" dirty="0">
                <a:solidFill>
                  <a:srgbClr val="6CC049"/>
                </a:solidFill>
                <a:latin typeface="ADLaM Display" panose="02010000000000000000" pitchFamily="2" charset="0"/>
                <a:ea typeface="ADLaM Display" panose="02010000000000000000" pitchFamily="2" charset="0"/>
                <a:cs typeface="ADLaM Display" panose="02010000000000000000" pitchFamily="2" charset="0"/>
              </a:rPr>
              <a:t>Tenant Rights &amp; Responsibilities</a:t>
            </a:r>
          </a:p>
        </p:txBody>
      </p:sp>
      <p:sp>
        <p:nvSpPr>
          <p:cNvPr id="3" name="Content Placeholder 2"/>
          <p:cNvSpPr>
            <a:spLocks noGrp="1"/>
          </p:cNvSpPr>
          <p:nvPr>
            <p:ph idx="1"/>
          </p:nvPr>
        </p:nvSpPr>
        <p:spPr>
          <a:xfrm>
            <a:off x="1048139" y="1365159"/>
            <a:ext cx="3948877" cy="4806892"/>
          </a:xfrm>
        </p:spPr>
        <p:txBody>
          <a:bodyPr>
            <a:noAutofit/>
          </a:bodyPr>
          <a:lstStyle/>
          <a:p>
            <a:pPr marL="0" indent="0">
              <a:lnSpc>
                <a:spcPct val="100000"/>
              </a:lnSpc>
              <a:buNone/>
            </a:pPr>
            <a:r>
              <a:rPr lang="en-US" sz="2800" b="1" dirty="0">
                <a:latin typeface="Narkisim" panose="020E0502050101010101" pitchFamily="34" charset="-79"/>
                <a:cs typeface="Narkisim" panose="020E0502050101010101" pitchFamily="34" charset="-79"/>
              </a:rPr>
              <a:t>	Tenant Rights</a:t>
            </a:r>
          </a:p>
          <a:p>
            <a:pPr>
              <a:lnSpc>
                <a:spcPct val="100000"/>
              </a:lnSpc>
              <a:buFont typeface="Wingdings" panose="05000000000000000000" pitchFamily="2" charset="2"/>
              <a:buChar char="v"/>
            </a:pPr>
            <a:r>
              <a:rPr lang="en-US" sz="1800" dirty="0">
                <a:latin typeface="Narkisim" panose="020E0502050101010101" pitchFamily="34" charset="-79"/>
                <a:cs typeface="Narkisim" panose="020E0502050101010101" pitchFamily="34" charset="-79"/>
              </a:rPr>
              <a:t>The right to a “quiet environment.”</a:t>
            </a:r>
          </a:p>
          <a:p>
            <a:pPr>
              <a:lnSpc>
                <a:spcPct val="100000"/>
              </a:lnSpc>
              <a:buFont typeface="Wingdings" panose="05000000000000000000" pitchFamily="2" charset="2"/>
              <a:buChar char="v"/>
            </a:pPr>
            <a:r>
              <a:rPr lang="en-US" sz="1800" dirty="0">
                <a:latin typeface="Narkisim" panose="020E0502050101010101" pitchFamily="34" charset="-79"/>
                <a:cs typeface="Narkisim" panose="020E0502050101010101" pitchFamily="34" charset="-79"/>
              </a:rPr>
              <a:t>You cannot be discriminated against because of your race, color, nationality, sex, or religion.</a:t>
            </a:r>
          </a:p>
          <a:p>
            <a:pPr>
              <a:lnSpc>
                <a:spcPct val="100000"/>
              </a:lnSpc>
              <a:buFont typeface="Wingdings" panose="05000000000000000000" pitchFamily="2" charset="2"/>
              <a:buChar char="v"/>
            </a:pPr>
            <a:r>
              <a:rPr lang="en-US" sz="1800" dirty="0">
                <a:latin typeface="Narkisim" panose="020E0502050101010101" pitchFamily="34" charset="-79"/>
                <a:cs typeface="Narkisim" panose="020E0502050101010101" pitchFamily="34" charset="-79"/>
              </a:rPr>
              <a:t>Heating and air conditioning must work.</a:t>
            </a:r>
          </a:p>
          <a:p>
            <a:pPr>
              <a:lnSpc>
                <a:spcPct val="100000"/>
              </a:lnSpc>
              <a:buFont typeface="Wingdings" panose="05000000000000000000" pitchFamily="2" charset="2"/>
              <a:buChar char="v"/>
            </a:pPr>
            <a:r>
              <a:rPr lang="en-US" sz="1800" dirty="0">
                <a:latin typeface="Narkisim" panose="020E0502050101010101" pitchFamily="34" charset="-79"/>
                <a:cs typeface="Narkisim" panose="020E0502050101010101" pitchFamily="34" charset="-79"/>
              </a:rPr>
              <a:t>Toilets and water heater must work.</a:t>
            </a:r>
          </a:p>
          <a:p>
            <a:pPr>
              <a:lnSpc>
                <a:spcPct val="100000"/>
              </a:lnSpc>
              <a:buFont typeface="Wingdings" panose="05000000000000000000" pitchFamily="2" charset="2"/>
              <a:buChar char="v"/>
            </a:pPr>
            <a:r>
              <a:rPr lang="en-US" sz="1800" dirty="0">
                <a:latin typeface="Narkisim" panose="020E0502050101010101" pitchFamily="34" charset="-79"/>
                <a:cs typeface="Narkisim" panose="020E0502050101010101" pitchFamily="34" charset="-79"/>
              </a:rPr>
              <a:t>Door locks must work.</a:t>
            </a:r>
          </a:p>
          <a:p>
            <a:pPr>
              <a:lnSpc>
                <a:spcPct val="100000"/>
              </a:lnSpc>
              <a:buFont typeface="Wingdings" panose="05000000000000000000" pitchFamily="2" charset="2"/>
              <a:buChar char="v"/>
            </a:pPr>
            <a:r>
              <a:rPr lang="en-US" sz="1800" dirty="0">
                <a:latin typeface="Narkisim" panose="020E0502050101010101" pitchFamily="34" charset="-79"/>
                <a:cs typeface="Narkisim" panose="020E0502050101010101" pitchFamily="34" charset="-79"/>
              </a:rPr>
              <a:t>Roof must be in good condition (no leaks).</a:t>
            </a:r>
          </a:p>
          <a:p>
            <a:pPr>
              <a:lnSpc>
                <a:spcPct val="100000"/>
              </a:lnSpc>
              <a:buFont typeface="Wingdings" panose="05000000000000000000" pitchFamily="2" charset="2"/>
              <a:buChar char="v"/>
            </a:pPr>
            <a:r>
              <a:rPr lang="en-US" sz="1800" dirty="0">
                <a:latin typeface="Narkisim" panose="020E0502050101010101" pitchFamily="34" charset="-79"/>
                <a:cs typeface="Narkisim" panose="020E0502050101010101" pitchFamily="34" charset="-79"/>
              </a:rPr>
              <a:t>Appliances that are supplied (refrigerator, stove) must be working.</a:t>
            </a:r>
            <a:endParaRPr lang="en-US" sz="1800" b="1" dirty="0">
              <a:latin typeface="Narkisim" panose="020E0502050101010101" pitchFamily="34" charset="-79"/>
              <a:cs typeface="Narkisim" panose="020E0502050101010101" pitchFamily="34" charset="-79"/>
            </a:endParaRPr>
          </a:p>
          <a:p>
            <a:pPr marL="0" indent="0">
              <a:lnSpc>
                <a:spcPct val="100000"/>
              </a:lnSpc>
              <a:buNone/>
            </a:pPr>
            <a:endParaRPr lang="en-US" sz="1500" b="1" dirty="0">
              <a:latin typeface="Narkisim" panose="020E0502050101010101" pitchFamily="34" charset="-79"/>
              <a:cs typeface="Narkisim" panose="020E0502050101010101" pitchFamily="34" charset="-79"/>
            </a:endParaRPr>
          </a:p>
        </p:txBody>
      </p:sp>
      <p:pic>
        <p:nvPicPr>
          <p:cNvPr id="8" name="Picture 7" descr="A grey symbol with a white background&#10;&#10;Description automatically generated">
            <a:extLst>
              <a:ext uri="{FF2B5EF4-FFF2-40B4-BE49-F238E27FC236}">
                <a16:creationId xmlns:a16="http://schemas.microsoft.com/office/drawing/2014/main" id="{F525A3F0-A725-EBD8-57E6-BC0556AE3CA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37928" y="138269"/>
            <a:ext cx="2324285" cy="2185333"/>
          </a:xfrm>
          <a:prstGeom prst="rect">
            <a:avLst/>
          </a:prstGeom>
        </p:spPr>
      </p:pic>
      <p:sp>
        <p:nvSpPr>
          <p:cNvPr id="9" name="TextBox 8">
            <a:extLst>
              <a:ext uri="{FF2B5EF4-FFF2-40B4-BE49-F238E27FC236}">
                <a16:creationId xmlns:a16="http://schemas.microsoft.com/office/drawing/2014/main" id="{3E7626AF-02E6-2937-F10B-40BF0408C915}"/>
              </a:ext>
            </a:extLst>
          </p:cNvPr>
          <p:cNvSpPr txBox="1"/>
          <p:nvPr/>
        </p:nvSpPr>
        <p:spPr>
          <a:xfrm>
            <a:off x="4997016" y="1371301"/>
            <a:ext cx="7194984" cy="4401205"/>
          </a:xfrm>
          <a:prstGeom prst="rect">
            <a:avLst/>
          </a:prstGeom>
          <a:noFill/>
        </p:spPr>
        <p:txBody>
          <a:bodyPr wrap="square" rtlCol="0">
            <a:spAutoFit/>
          </a:bodyPr>
          <a:lstStyle/>
          <a:p>
            <a:pPr marL="0" indent="0">
              <a:buNone/>
            </a:pPr>
            <a:r>
              <a:rPr lang="en-US" sz="2800" b="1" dirty="0">
                <a:latin typeface="Narkisim" panose="020E0502050101010101" pitchFamily="34" charset="-79"/>
                <a:cs typeface="Narkisim" panose="020E0502050101010101" pitchFamily="34" charset="-79"/>
              </a:rPr>
              <a:t>	Tenant Responsibilities</a:t>
            </a:r>
          </a:p>
          <a:p>
            <a:pPr marL="285750" indent="-285750">
              <a:buFont typeface="Wingdings" panose="05000000000000000000" pitchFamily="2" charset="2"/>
              <a:buChar char="v"/>
            </a:pPr>
            <a:r>
              <a:rPr lang="en-US" sz="1800" dirty="0">
                <a:latin typeface="Narkisim" panose="020E0502050101010101" pitchFamily="34" charset="-79"/>
                <a:cs typeface="Narkisim" panose="020E0502050101010101" pitchFamily="34" charset="-79"/>
              </a:rPr>
              <a:t>You must pay your rent on time.</a:t>
            </a:r>
          </a:p>
          <a:p>
            <a:pPr marL="285750" indent="-285750">
              <a:buFont typeface="Wingdings" panose="05000000000000000000" pitchFamily="2" charset="2"/>
              <a:buChar char="v"/>
            </a:pPr>
            <a:r>
              <a:rPr lang="en-US" sz="1800" dirty="0">
                <a:latin typeface="Narkisim" panose="020E0502050101010101" pitchFamily="34" charset="-79"/>
                <a:cs typeface="Narkisim" panose="020E0502050101010101" pitchFamily="34" charset="-79"/>
              </a:rPr>
              <a:t>You must obey the lease agreement.</a:t>
            </a:r>
          </a:p>
          <a:p>
            <a:pPr marL="285750" indent="-285750">
              <a:buFont typeface="Wingdings" panose="05000000000000000000" pitchFamily="2" charset="2"/>
              <a:buChar char="v"/>
            </a:pPr>
            <a:r>
              <a:rPr lang="en-US" sz="1800" dirty="0">
                <a:latin typeface="Narkisim" panose="020E0502050101010101" pitchFamily="34" charset="-79"/>
                <a:cs typeface="Narkisim" panose="020E0502050101010101" pitchFamily="34" charset="-79"/>
              </a:rPr>
              <a:t>You must obey all building and housing codes that materially affect health 		and safety. </a:t>
            </a:r>
          </a:p>
          <a:p>
            <a:pPr marL="285750" indent="-285750">
              <a:buFont typeface="Wingdings" panose="05000000000000000000" pitchFamily="2" charset="2"/>
              <a:buChar char="v"/>
            </a:pPr>
            <a:r>
              <a:rPr lang="en-US" sz="1800" dirty="0">
                <a:latin typeface="Narkisim" panose="020E0502050101010101" pitchFamily="34" charset="-79"/>
                <a:cs typeface="Narkisim" panose="020E0502050101010101" pitchFamily="34" charset="-79"/>
              </a:rPr>
              <a:t>You must not disturb your neighbors or allow your guests to disturb 		neighbors.</a:t>
            </a:r>
          </a:p>
          <a:p>
            <a:pPr marL="285750" indent="-285750">
              <a:buFont typeface="Wingdings" panose="05000000000000000000" pitchFamily="2" charset="2"/>
              <a:buChar char="v"/>
            </a:pPr>
            <a:r>
              <a:rPr lang="en-US" sz="1800" dirty="0">
                <a:latin typeface="Narkisim" panose="020E0502050101010101" pitchFamily="34" charset="-79"/>
                <a:cs typeface="Narkisim" panose="020E0502050101010101" pitchFamily="34" charset="-79"/>
              </a:rPr>
              <a:t>When you leave, the place should only have signs of normal use</a:t>
            </a:r>
            <a:r>
              <a:rPr lang="en-US" sz="1800" dirty="0">
                <a:latin typeface="Calibri" panose="020F0502020204030204" pitchFamily="34" charset="0"/>
                <a:ea typeface="Calibri" panose="020F0502020204030204" pitchFamily="34" charset="0"/>
                <a:cs typeface="Calibri" panose="020F0502020204030204" pitchFamily="34" charset="0"/>
              </a:rPr>
              <a:t>−</a:t>
            </a:r>
            <a:r>
              <a:rPr lang="en-US" sz="1800" dirty="0">
                <a:latin typeface="Narkisim" panose="020E0502050101010101" pitchFamily="34" charset="-79"/>
                <a:cs typeface="Narkisim" panose="020E0502050101010101" pitchFamily="34" charset="-79"/>
              </a:rPr>
              <a:t>no damage. </a:t>
            </a:r>
          </a:p>
          <a:p>
            <a:pPr marL="285750" indent="-285750">
              <a:buFont typeface="Wingdings" panose="05000000000000000000" pitchFamily="2" charset="2"/>
              <a:buChar char="v"/>
            </a:pPr>
            <a:r>
              <a:rPr lang="en-US" sz="1800" dirty="0">
                <a:latin typeface="Narkisim" panose="020E0502050101010101" pitchFamily="34" charset="-79"/>
                <a:cs typeface="Narkisim" panose="020E0502050101010101" pitchFamily="34" charset="-79"/>
              </a:rPr>
              <a:t>Be sure to read your lease closely, as there may be other duties required 		when you move out, such as mowing the grass.</a:t>
            </a:r>
          </a:p>
          <a:p>
            <a:pPr marL="285750" indent="-285750">
              <a:buFont typeface="Wingdings" panose="05000000000000000000" pitchFamily="2" charset="2"/>
              <a:buChar char="v"/>
            </a:pPr>
            <a:r>
              <a:rPr lang="en-US" sz="1800" dirty="0">
                <a:latin typeface="Narkisim" panose="020E0502050101010101" pitchFamily="34" charset="-79"/>
                <a:cs typeface="Narkisim" panose="020E0502050101010101" pitchFamily="34" charset="-79"/>
              </a:rPr>
              <a:t>You must let your landlord come in at reasonable times to inspect the 		space, make repairs, perform pest control, etc.</a:t>
            </a:r>
          </a:p>
          <a:p>
            <a:pPr marL="285750" indent="-285750">
              <a:buFont typeface="Wingdings" panose="05000000000000000000" pitchFamily="2" charset="2"/>
              <a:buChar char="v"/>
            </a:pPr>
            <a:r>
              <a:rPr lang="en-US" sz="1800" dirty="0">
                <a:latin typeface="Narkisim" panose="020E0502050101010101" pitchFamily="34" charset="-79"/>
                <a:cs typeface="Narkisim" panose="020E0502050101010101" pitchFamily="34" charset="-79"/>
              </a:rPr>
              <a:t>You must not engage in any illegal activity on the premises.</a:t>
            </a:r>
          </a:p>
          <a:p>
            <a:pPr marL="285750" indent="-285750">
              <a:buFont typeface="Wingdings" panose="05000000000000000000" pitchFamily="2" charset="2"/>
              <a:buChar char="v"/>
            </a:pPr>
            <a:r>
              <a:rPr lang="en-US" sz="1800" dirty="0">
                <a:latin typeface="Narkisim" panose="020E0502050101010101" pitchFamily="34" charset="-79"/>
                <a:cs typeface="Narkisim" panose="020E0502050101010101" pitchFamily="34" charset="-79"/>
              </a:rPr>
              <a:t>Maintain the property in a clean and habitable condition.</a:t>
            </a:r>
            <a:endParaRPr lang="en-US" dirty="0"/>
          </a:p>
        </p:txBody>
      </p:sp>
    </p:spTree>
    <p:extLst>
      <p:ext uri="{BB962C8B-B14F-4D97-AF65-F5344CB8AC3E}">
        <p14:creationId xmlns:p14="http://schemas.microsoft.com/office/powerpoint/2010/main" val="24186328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p15:prstTrans prst="curtains"/>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1579" y="1291905"/>
            <a:ext cx="9603275" cy="561849"/>
          </a:xfrm>
        </p:spPr>
        <p:txBody>
          <a:bodyPr/>
          <a:lstStyle/>
          <a:p>
            <a:r>
              <a:rPr lang="en-US" dirty="0">
                <a:solidFill>
                  <a:srgbClr val="FF8300"/>
                </a:solidFill>
                <a:latin typeface="ADLaM Display" panose="02010000000000000000" pitchFamily="2" charset="0"/>
                <a:ea typeface="ADLaM Display" panose="02010000000000000000" pitchFamily="2" charset="0"/>
                <a:cs typeface="ADLaM Display" panose="02010000000000000000" pitchFamily="2" charset="0"/>
              </a:rPr>
              <a:t>Types of Leases</a:t>
            </a:r>
          </a:p>
        </p:txBody>
      </p:sp>
      <p:sp>
        <p:nvSpPr>
          <p:cNvPr id="3" name="Content Placeholder 2"/>
          <p:cNvSpPr>
            <a:spLocks noGrp="1"/>
          </p:cNvSpPr>
          <p:nvPr>
            <p:ph idx="1"/>
          </p:nvPr>
        </p:nvSpPr>
        <p:spPr>
          <a:xfrm>
            <a:off x="1451579" y="2097247"/>
            <a:ext cx="9603275" cy="4857225"/>
          </a:xfrm>
        </p:spPr>
        <p:txBody>
          <a:bodyPr>
            <a:normAutofit fontScale="32500" lnSpcReduction="20000"/>
          </a:bodyPr>
          <a:lstStyle/>
          <a:p>
            <a:pPr marL="0" indent="0">
              <a:buNone/>
            </a:pPr>
            <a:r>
              <a:rPr lang="en-US" sz="4000" dirty="0">
                <a:latin typeface="Narkisim" panose="020E0502050101010101" pitchFamily="34" charset="-79"/>
                <a:cs typeface="Narkisim" panose="020E0502050101010101" pitchFamily="34" charset="-79"/>
              </a:rPr>
              <a:t>A lease is a legal agreement between you and a landlord. Leases obligate you and your landlord to specific commitments. You may need a co-signer if you are under a certain age or don’t have much credit history.</a:t>
            </a:r>
          </a:p>
          <a:p>
            <a:pPr marL="0" indent="0">
              <a:buNone/>
            </a:pPr>
            <a:r>
              <a:rPr lang="en-US" sz="4000" dirty="0">
                <a:latin typeface="Narkisim" panose="020E0502050101010101" pitchFamily="34" charset="-79"/>
                <a:cs typeface="Narkisim" panose="020E0502050101010101" pitchFamily="34" charset="-79"/>
              </a:rPr>
              <a:t>Once you find that perfect place to live at the monthly rent you can afford, the length of time you plan to obligate yourself to renting the apartment/home is critical. The lease obligates you to rent the place for a certain amount of time and the landlord to rent it to you for that length of time at that price. If you decide to leave before the lease is up, you are responsible for any of the remaining rent you owe for the time remaining on the lease.</a:t>
            </a:r>
          </a:p>
          <a:p>
            <a:pPr marL="0" indent="0">
              <a:buNone/>
            </a:pPr>
            <a:r>
              <a:rPr lang="en-US" sz="4000" dirty="0">
                <a:latin typeface="Narkisim" panose="020E0502050101010101" pitchFamily="34" charset="-79"/>
                <a:cs typeface="Narkisim" panose="020E0502050101010101" pitchFamily="34" charset="-79"/>
              </a:rPr>
              <a:t>Generally, </a:t>
            </a:r>
            <a:r>
              <a:rPr lang="en-US" sz="4000" u="sng" dirty="0">
                <a:latin typeface="Narkisim" panose="020E0502050101010101" pitchFamily="34" charset="-79"/>
                <a:cs typeface="Narkisim" panose="020E0502050101010101" pitchFamily="34" charset="-79"/>
              </a:rPr>
              <a:t>the longer you agree to rent a place, the cheaper your rent will be</a:t>
            </a:r>
            <a:r>
              <a:rPr lang="en-US" sz="4000" dirty="0">
                <a:latin typeface="Narkisim" panose="020E0502050101010101" pitchFamily="34" charset="-79"/>
                <a:cs typeface="Narkisim" panose="020E0502050101010101" pitchFamily="34" charset="-79"/>
              </a:rPr>
              <a:t>. </a:t>
            </a:r>
          </a:p>
          <a:p>
            <a:pPr>
              <a:buFont typeface="Wingdings" panose="05000000000000000000" pitchFamily="2" charset="2"/>
              <a:buChar char="v"/>
            </a:pPr>
            <a:r>
              <a:rPr lang="en-US" sz="4000" b="1" dirty="0">
                <a:latin typeface="Narkisim" panose="020E0502050101010101" pitchFamily="34" charset="-79"/>
                <a:cs typeface="Narkisim" panose="020E0502050101010101" pitchFamily="34" charset="-79"/>
              </a:rPr>
              <a:t>Short-term lease: </a:t>
            </a:r>
            <a:r>
              <a:rPr lang="en-US" sz="4000" dirty="0">
                <a:latin typeface="Narkisim" panose="020E0502050101010101" pitchFamily="34" charset="-79"/>
                <a:cs typeface="Narkisim" panose="020E0502050101010101" pitchFamily="34" charset="-79"/>
              </a:rPr>
              <a:t>Fixed monthly rental rate for the entire duration of the lease (6 months is typical).</a:t>
            </a:r>
          </a:p>
          <a:p>
            <a:pPr>
              <a:buFont typeface="Wingdings" panose="05000000000000000000" pitchFamily="2" charset="2"/>
              <a:buChar char="v"/>
            </a:pPr>
            <a:r>
              <a:rPr lang="en-US" sz="4000" b="1" dirty="0">
                <a:latin typeface="Narkisim" panose="020E0502050101010101" pitchFamily="34" charset="-79"/>
                <a:cs typeface="Narkisim" panose="020E0502050101010101" pitchFamily="34" charset="-79"/>
              </a:rPr>
              <a:t>Month-to-month lease:</a:t>
            </a:r>
            <a:r>
              <a:rPr lang="en-US" sz="4000" dirty="0">
                <a:latin typeface="Narkisim" panose="020E0502050101010101" pitchFamily="34" charset="-79"/>
                <a:cs typeface="Narkisim" panose="020E0502050101010101" pitchFamily="34" charset="-79"/>
              </a:rPr>
              <a:t> You agree to rent for one month at a time. This can be more expensive. Your rental price could change at any time (with sufficient notice by your landlord). If you are unsure of how long you will be in the area or just need a place for a limited time, this might be a good option. The landlord may cancel the lease by giving you 30 days’ notice.</a:t>
            </a:r>
          </a:p>
          <a:p>
            <a:pPr>
              <a:buFont typeface="Wingdings" panose="05000000000000000000" pitchFamily="2" charset="2"/>
              <a:buChar char="v"/>
            </a:pPr>
            <a:r>
              <a:rPr lang="en-US" sz="4000" b="1" dirty="0">
                <a:latin typeface="Narkisim" panose="020E0502050101010101" pitchFamily="34" charset="-79"/>
                <a:cs typeface="Narkisim" panose="020E0502050101010101" pitchFamily="34" charset="-79"/>
              </a:rPr>
              <a:t>Subleasing (a.k.a. “subletting”):</a:t>
            </a:r>
            <a:r>
              <a:rPr lang="en-US" sz="4000" dirty="0">
                <a:latin typeface="Narkisim" panose="020E0502050101010101" pitchFamily="34" charset="-79"/>
                <a:cs typeface="Narkisim" panose="020E0502050101010101" pitchFamily="34" charset="-79"/>
              </a:rPr>
              <a:t> Subleasing is renting under an original lease that someone else holds. Normally, you work out arrangements with the original tenant rather than the landlord, but be sure to obtain written consent from the landlord allowing you to live in the house/apartment.</a:t>
            </a:r>
          </a:p>
          <a:p>
            <a:pPr>
              <a:buFont typeface="Wingdings" panose="05000000000000000000" pitchFamily="2" charset="2"/>
              <a:buChar char="v"/>
            </a:pPr>
            <a:r>
              <a:rPr lang="en-US" sz="4000" b="1" dirty="0">
                <a:latin typeface="Narkisim" panose="020E0502050101010101" pitchFamily="34" charset="-79"/>
                <a:cs typeface="Narkisim" panose="020E0502050101010101" pitchFamily="34" charset="-79"/>
              </a:rPr>
              <a:t>One-year lease:</a:t>
            </a:r>
            <a:r>
              <a:rPr lang="en-US" sz="4000" dirty="0">
                <a:latin typeface="Narkisim" panose="020E0502050101010101" pitchFamily="34" charset="-79"/>
                <a:cs typeface="Narkisim" panose="020E0502050101010101" pitchFamily="34" charset="-79"/>
              </a:rPr>
              <a:t> Easiest lease to find and the standard. Protected against rent increases for the duration of the lease.</a:t>
            </a:r>
            <a:endParaRPr lang="en-US" sz="4000" b="1" dirty="0">
              <a:latin typeface="Narkisim" panose="020E0502050101010101" pitchFamily="34" charset="-79"/>
              <a:cs typeface="Narkisim" panose="020E0502050101010101" pitchFamily="34" charset="-79"/>
            </a:endParaRPr>
          </a:p>
          <a:p>
            <a:pPr marL="0" indent="0">
              <a:buNone/>
            </a:pPr>
            <a:r>
              <a:rPr lang="en-US" sz="2400" b="1" dirty="0">
                <a:latin typeface="Narkisim" panose="020E0502050101010101" pitchFamily="34" charset="-79"/>
                <a:cs typeface="Narkisim" panose="020E0502050101010101" pitchFamily="34" charset="-79"/>
              </a:rPr>
              <a:t>		</a:t>
            </a:r>
          </a:p>
          <a:p>
            <a:pPr marL="0" indent="0">
              <a:buNone/>
            </a:pPr>
            <a:endParaRPr lang="en-US" sz="2400" b="1" dirty="0">
              <a:latin typeface="Narkisim" panose="020E0502050101010101" pitchFamily="34" charset="-79"/>
              <a:cs typeface="Narkisim" panose="020E0502050101010101" pitchFamily="34" charset="-79"/>
            </a:endParaRPr>
          </a:p>
          <a:p>
            <a:pPr marL="0" indent="0">
              <a:buNone/>
            </a:pPr>
            <a:r>
              <a:rPr lang="en-US" sz="2400" dirty="0">
                <a:latin typeface="Narkisim" panose="020E0502050101010101" pitchFamily="34" charset="-79"/>
                <a:cs typeface="Narkisim" panose="020E0502050101010101" pitchFamily="34" charset="-79"/>
              </a:rPr>
              <a:t>	</a:t>
            </a:r>
            <a:endParaRPr lang="en-US" b="1" dirty="0">
              <a:latin typeface="Narkisim" panose="020E0502050101010101" pitchFamily="34" charset="-79"/>
              <a:cs typeface="Narkisim" panose="020E0502050101010101" pitchFamily="34" charset="-79"/>
            </a:endParaRPr>
          </a:p>
        </p:txBody>
      </p:sp>
      <p:pic>
        <p:nvPicPr>
          <p:cNvPr id="8" name="Picture 7" descr="A handshake between two houses&#10;&#10;Description automatically generated">
            <a:extLst>
              <a:ext uri="{FF2B5EF4-FFF2-40B4-BE49-F238E27FC236}">
                <a16:creationId xmlns:a16="http://schemas.microsoft.com/office/drawing/2014/main" id="{FA590B84-38E5-0E47-DA26-A9E9549C34F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45265" y="109058"/>
            <a:ext cx="3009589" cy="1687016"/>
          </a:xfrm>
          <a:prstGeom prst="rect">
            <a:avLst/>
          </a:prstGeom>
        </p:spPr>
      </p:pic>
    </p:spTree>
    <p:extLst>
      <p:ext uri="{BB962C8B-B14F-4D97-AF65-F5344CB8AC3E}">
        <p14:creationId xmlns:p14="http://schemas.microsoft.com/office/powerpoint/2010/main" val="11322352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p15:prstTrans prst="curtains"/>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82491" y="1263393"/>
            <a:ext cx="10515600" cy="582186"/>
          </a:xfrm>
        </p:spPr>
        <p:txBody>
          <a:bodyPr/>
          <a:lstStyle/>
          <a:p>
            <a:r>
              <a:rPr lang="en-US" dirty="0">
                <a:solidFill>
                  <a:srgbClr val="6CC049"/>
                </a:solidFill>
                <a:latin typeface="ADLaM Display" panose="02010000000000000000" pitchFamily="2" charset="0"/>
                <a:ea typeface="ADLaM Display" panose="02010000000000000000" pitchFamily="2" charset="0"/>
                <a:cs typeface="ADLaM Display" panose="02010000000000000000" pitchFamily="2" charset="0"/>
              </a:rPr>
              <a:t>What to look for in a lease</a:t>
            </a:r>
          </a:p>
        </p:txBody>
      </p:sp>
      <p:sp>
        <p:nvSpPr>
          <p:cNvPr id="4" name="Content Placeholder 3"/>
          <p:cNvSpPr>
            <a:spLocks noGrp="1"/>
          </p:cNvSpPr>
          <p:nvPr>
            <p:ph sz="half" idx="2"/>
          </p:nvPr>
        </p:nvSpPr>
        <p:spPr>
          <a:xfrm>
            <a:off x="1382491" y="2161539"/>
            <a:ext cx="5088076" cy="3333250"/>
          </a:xfrm>
        </p:spPr>
        <p:txBody>
          <a:bodyPr>
            <a:normAutofit fontScale="62500" lnSpcReduction="20000"/>
          </a:bodyPr>
          <a:lstStyle/>
          <a:p>
            <a:pPr>
              <a:buFont typeface="Wingdings" panose="05000000000000000000" pitchFamily="2" charset="2"/>
              <a:buChar char="v"/>
            </a:pPr>
            <a:r>
              <a:rPr lang="en-US" sz="2700" dirty="0">
                <a:latin typeface="Narkisim" panose="020E0502050101010101" pitchFamily="34" charset="-79"/>
                <a:cs typeface="Narkisim" panose="020E0502050101010101" pitchFamily="34" charset="-79"/>
              </a:rPr>
              <a:t>Address of the place you are renting.</a:t>
            </a:r>
          </a:p>
          <a:p>
            <a:pPr>
              <a:buFont typeface="Wingdings" panose="05000000000000000000" pitchFamily="2" charset="2"/>
              <a:buChar char="v"/>
            </a:pPr>
            <a:r>
              <a:rPr lang="en-US" sz="2700" dirty="0">
                <a:latin typeface="Narkisim" panose="020E0502050101010101" pitchFamily="34" charset="-79"/>
                <a:cs typeface="Narkisim" panose="020E0502050101010101" pitchFamily="34" charset="-79"/>
              </a:rPr>
              <a:t>Address and phone number of landlord.</a:t>
            </a:r>
          </a:p>
          <a:p>
            <a:pPr>
              <a:buFont typeface="Wingdings" panose="05000000000000000000" pitchFamily="2" charset="2"/>
              <a:buChar char="v"/>
            </a:pPr>
            <a:r>
              <a:rPr lang="en-US" sz="2700" dirty="0">
                <a:latin typeface="Narkisim" panose="020E0502050101010101" pitchFamily="34" charset="-79"/>
                <a:cs typeface="Narkisim" panose="020E0502050101010101" pitchFamily="34" charset="-79"/>
              </a:rPr>
              <a:t>The rent amount ($).</a:t>
            </a:r>
          </a:p>
          <a:p>
            <a:pPr>
              <a:buFont typeface="Wingdings" panose="05000000000000000000" pitchFamily="2" charset="2"/>
              <a:buChar char="v"/>
            </a:pPr>
            <a:r>
              <a:rPr lang="en-US" sz="2700" dirty="0">
                <a:latin typeface="Narkisim" panose="020E0502050101010101" pitchFamily="34" charset="-79"/>
                <a:cs typeface="Narkisim" panose="020E0502050101010101" pitchFamily="34" charset="-79"/>
              </a:rPr>
              <a:t>The length of the lease.</a:t>
            </a:r>
          </a:p>
          <a:p>
            <a:pPr>
              <a:buFont typeface="Wingdings" panose="05000000000000000000" pitchFamily="2" charset="2"/>
              <a:buChar char="v"/>
            </a:pPr>
            <a:r>
              <a:rPr lang="en-US" sz="2700" dirty="0">
                <a:latin typeface="Narkisim" panose="020E0502050101010101" pitchFamily="34" charset="-79"/>
                <a:cs typeface="Narkisim" panose="020E0502050101010101" pitchFamily="34" charset="-79"/>
              </a:rPr>
              <a:t>When rent must be paid (each month’s due date).</a:t>
            </a:r>
          </a:p>
          <a:p>
            <a:pPr>
              <a:buFont typeface="Wingdings" panose="05000000000000000000" pitchFamily="2" charset="2"/>
              <a:buChar char="v"/>
            </a:pPr>
            <a:r>
              <a:rPr lang="en-US" sz="2700" dirty="0">
                <a:latin typeface="Narkisim" panose="020E0502050101010101" pitchFamily="34" charset="-79"/>
                <a:cs typeface="Narkisim" panose="020E0502050101010101" pitchFamily="34" charset="-79"/>
              </a:rPr>
              <a:t>How many occupants are allowed.</a:t>
            </a:r>
          </a:p>
          <a:p>
            <a:pPr>
              <a:buFont typeface="Wingdings" panose="05000000000000000000" pitchFamily="2" charset="2"/>
              <a:buChar char="v"/>
            </a:pPr>
            <a:r>
              <a:rPr lang="en-US" sz="2700" dirty="0">
                <a:latin typeface="Narkisim" panose="020E0502050101010101" pitchFamily="34" charset="-79"/>
                <a:cs typeface="Narkisim" panose="020E0502050101010101" pitchFamily="34" charset="-79"/>
              </a:rPr>
              <a:t>Parking rules/restrictions.</a:t>
            </a:r>
          </a:p>
          <a:p>
            <a:pPr>
              <a:buFont typeface="Wingdings" panose="05000000000000000000" pitchFamily="2" charset="2"/>
              <a:buChar char="v"/>
            </a:pPr>
            <a:r>
              <a:rPr lang="en-US" sz="2700" dirty="0">
                <a:latin typeface="Narkisim" panose="020E0502050101010101" pitchFamily="34" charset="-79"/>
                <a:cs typeface="Narkisim" panose="020E0502050101010101" pitchFamily="34" charset="-79"/>
              </a:rPr>
              <a:t>If pets are okay. If so, size, kind, and any extra deposit required.</a:t>
            </a:r>
          </a:p>
          <a:p>
            <a:pPr>
              <a:buFont typeface="Wingdings" panose="05000000000000000000" pitchFamily="2" charset="2"/>
              <a:buChar char="v"/>
            </a:pPr>
            <a:endParaRPr lang="en-US" dirty="0">
              <a:latin typeface="Narkisim" panose="020E0502050101010101" pitchFamily="34" charset="-79"/>
              <a:cs typeface="Narkisim" panose="020E0502050101010101" pitchFamily="34" charset="-79"/>
            </a:endParaRPr>
          </a:p>
        </p:txBody>
      </p:sp>
      <p:sp>
        <p:nvSpPr>
          <p:cNvPr id="6" name="Content Placeholder 5"/>
          <p:cNvSpPr>
            <a:spLocks noGrp="1"/>
          </p:cNvSpPr>
          <p:nvPr>
            <p:ph sz="quarter" idx="4"/>
          </p:nvPr>
        </p:nvSpPr>
        <p:spPr>
          <a:xfrm>
            <a:off x="6280558" y="2450755"/>
            <a:ext cx="4645152" cy="3589318"/>
          </a:xfrm>
        </p:spPr>
        <p:txBody>
          <a:bodyPr>
            <a:noAutofit/>
          </a:bodyPr>
          <a:lstStyle/>
          <a:p>
            <a:pPr>
              <a:buFont typeface="Wingdings" panose="05000000000000000000" pitchFamily="2" charset="2"/>
              <a:buChar char="v"/>
            </a:pPr>
            <a:r>
              <a:rPr lang="en-US" sz="1700" dirty="0">
                <a:latin typeface="Narkisim" panose="020E0502050101010101" pitchFamily="34" charset="-79"/>
                <a:cs typeface="Narkisim" panose="020E0502050101010101" pitchFamily="34" charset="-79"/>
              </a:rPr>
              <a:t>Late fees for late rent payment.</a:t>
            </a:r>
          </a:p>
          <a:p>
            <a:pPr>
              <a:buFont typeface="Wingdings" panose="05000000000000000000" pitchFamily="2" charset="2"/>
              <a:buChar char="v"/>
            </a:pPr>
            <a:r>
              <a:rPr lang="en-US" sz="1700" dirty="0">
                <a:latin typeface="Narkisim" panose="020E0502050101010101" pitchFamily="34" charset="-79"/>
                <a:cs typeface="Narkisim" panose="020E0502050101010101" pitchFamily="34" charset="-79"/>
              </a:rPr>
              <a:t>How much the security deposit is and when the landlord can keep it.</a:t>
            </a:r>
          </a:p>
          <a:p>
            <a:pPr>
              <a:buFont typeface="Wingdings" panose="05000000000000000000" pitchFamily="2" charset="2"/>
              <a:buChar char="v"/>
            </a:pPr>
            <a:r>
              <a:rPr lang="en-US" sz="1700" dirty="0">
                <a:latin typeface="Narkisim" panose="020E0502050101010101" pitchFamily="34" charset="-79"/>
                <a:cs typeface="Narkisim" panose="020E0502050101010101" pitchFamily="34" charset="-79"/>
              </a:rPr>
              <a:t>Who pays for the electricity, gas, water, garbage, cable, etc.</a:t>
            </a:r>
          </a:p>
          <a:p>
            <a:pPr>
              <a:buFont typeface="Wingdings" panose="05000000000000000000" pitchFamily="2" charset="2"/>
              <a:buChar char="v"/>
            </a:pPr>
            <a:r>
              <a:rPr lang="en-US" sz="1700" dirty="0">
                <a:latin typeface="Narkisim" panose="020E0502050101010101" pitchFamily="34" charset="-79"/>
                <a:cs typeface="Narkisim" panose="020E0502050101010101" pitchFamily="34" charset="-79"/>
              </a:rPr>
              <a:t>When you or the landlord can end the lease.</a:t>
            </a:r>
          </a:p>
          <a:p>
            <a:pPr>
              <a:buFont typeface="Wingdings" panose="05000000000000000000" pitchFamily="2" charset="2"/>
              <a:buChar char="v"/>
            </a:pPr>
            <a:r>
              <a:rPr lang="en-US" sz="1700" dirty="0">
                <a:latin typeface="Narkisim" panose="020E0502050101010101" pitchFamily="34" charset="-79"/>
                <a:cs typeface="Narkisim" panose="020E0502050101010101" pitchFamily="34" charset="-79"/>
              </a:rPr>
              <a:t>When the landlord can come into your place without your permission.</a:t>
            </a:r>
          </a:p>
        </p:txBody>
      </p:sp>
      <p:pic>
        <p:nvPicPr>
          <p:cNvPr id="9" name="Picture 8" descr="Clipboard with a pen and a paper on it&#10;&#10;Description automatically generated">
            <a:extLst>
              <a:ext uri="{FF2B5EF4-FFF2-40B4-BE49-F238E27FC236}">
                <a16:creationId xmlns:a16="http://schemas.microsoft.com/office/drawing/2014/main" id="{985738CB-2639-0B9B-AB40-3B1EE826C67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96400" y="126392"/>
            <a:ext cx="2768600" cy="2768600"/>
          </a:xfrm>
          <a:prstGeom prst="rect">
            <a:avLst/>
          </a:prstGeom>
          <a:ln>
            <a:noFill/>
          </a:ln>
          <a:effectLst>
            <a:softEdge rad="112500"/>
          </a:effectLst>
        </p:spPr>
      </p:pic>
    </p:spTree>
    <p:extLst>
      <p:ext uri="{BB962C8B-B14F-4D97-AF65-F5344CB8AC3E}">
        <p14:creationId xmlns:p14="http://schemas.microsoft.com/office/powerpoint/2010/main" val="14528809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p15:prstTrans prst="curtains"/>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4362" y="91455"/>
            <a:ext cx="9603275" cy="1049235"/>
          </a:xfrm>
        </p:spPr>
        <p:txBody>
          <a:bodyPr/>
          <a:lstStyle/>
          <a:p>
            <a:r>
              <a:rPr lang="en-US" dirty="0">
                <a:solidFill>
                  <a:srgbClr val="FF8300"/>
                </a:solidFill>
                <a:latin typeface="ADLaM Display" panose="02010000000000000000" pitchFamily="2" charset="0"/>
                <a:ea typeface="ADLaM Display" panose="02010000000000000000" pitchFamily="2" charset="0"/>
                <a:cs typeface="ADLaM Display" panose="02010000000000000000" pitchFamily="2" charset="0"/>
              </a:rPr>
              <a:t>More about Leases and Security Deposits</a:t>
            </a:r>
          </a:p>
        </p:txBody>
      </p:sp>
      <p:sp>
        <p:nvSpPr>
          <p:cNvPr id="3" name="Content Placeholder 2"/>
          <p:cNvSpPr>
            <a:spLocks noGrp="1"/>
          </p:cNvSpPr>
          <p:nvPr>
            <p:ph idx="1"/>
          </p:nvPr>
        </p:nvSpPr>
        <p:spPr>
          <a:xfrm>
            <a:off x="1462686" y="616072"/>
            <a:ext cx="10515600" cy="5296925"/>
          </a:xfrm>
        </p:spPr>
        <p:txBody>
          <a:bodyPr>
            <a:noAutofit/>
          </a:bodyPr>
          <a:lstStyle/>
          <a:p>
            <a:pPr marL="0" indent="0">
              <a:buNone/>
            </a:pPr>
            <a:r>
              <a:rPr lang="en-US" sz="1100" dirty="0">
                <a:latin typeface="Narkisim" panose="020E0502050101010101" pitchFamily="34" charset="-79"/>
                <a:cs typeface="Narkisim" panose="020E0502050101010101" pitchFamily="34" charset="-79"/>
              </a:rPr>
              <a:t>Do not sign a lease that has blank spaces.</a:t>
            </a:r>
          </a:p>
          <a:p>
            <a:pPr marL="0" indent="0">
              <a:buNone/>
            </a:pPr>
            <a:r>
              <a:rPr lang="en-US" sz="1100" dirty="0">
                <a:latin typeface="Narkisim" panose="020E0502050101010101" pitchFamily="34" charset="-79"/>
                <a:cs typeface="Narkisim" panose="020E0502050101010101" pitchFamily="34" charset="-79"/>
              </a:rPr>
              <a:t>Get a signed copy and put it in a safe place. Everyone should sign it: you, the landlord, and anyone else who will be a renter.</a:t>
            </a:r>
          </a:p>
          <a:p>
            <a:pPr marL="0" indent="0">
              <a:buNone/>
            </a:pPr>
            <a:r>
              <a:rPr lang="en-US" sz="1100" dirty="0">
                <a:latin typeface="Narkisim" panose="020E0502050101010101" pitchFamily="34" charset="-79"/>
                <a:cs typeface="Narkisim" panose="020E0502050101010101" pitchFamily="34" charset="-79"/>
              </a:rPr>
              <a:t>The amount of the rent and when it is due should be agreed upon and included in the written lease agreement.</a:t>
            </a:r>
          </a:p>
          <a:p>
            <a:pPr marL="0" indent="0">
              <a:buNone/>
            </a:pPr>
            <a:r>
              <a:rPr lang="en-US" sz="1100" dirty="0">
                <a:latin typeface="Narkisim" panose="020E0502050101010101" pitchFamily="34" charset="-79"/>
                <a:cs typeface="Narkisim" panose="020E0502050101010101" pitchFamily="34" charset="-79"/>
              </a:rPr>
              <a:t>Always get a rent payment receipt and keep them in a safe place.</a:t>
            </a:r>
          </a:p>
          <a:p>
            <a:pPr marL="0" indent="0">
              <a:buNone/>
            </a:pPr>
            <a:r>
              <a:rPr lang="en-US" sz="1100" dirty="0">
                <a:latin typeface="Narkisim" panose="020E0502050101010101" pitchFamily="34" charset="-79"/>
                <a:cs typeface="Narkisim" panose="020E0502050101010101" pitchFamily="34" charset="-79"/>
              </a:rPr>
              <a:t>The security deposit pays for any damage you may cause beyond normal wear and tear. Get a receipt for the security deposit signed by the landlord that clearly states it was for the security deposit, the amount paid, and the date. Tennessee has no limits on how much landlords can charge for security deposits.</a:t>
            </a:r>
          </a:p>
          <a:p>
            <a:pPr marL="0" indent="0">
              <a:buNone/>
            </a:pPr>
            <a:r>
              <a:rPr lang="en-US" sz="1100" dirty="0">
                <a:latin typeface="Narkisim" panose="020E0502050101010101" pitchFamily="34" charset="-79"/>
                <a:cs typeface="Narkisim" panose="020E0502050101010101" pitchFamily="34" charset="-79"/>
              </a:rPr>
              <a:t>Before you move in make a list of anything wrong with the dwelling (and take dated photos, if possible). Then you cannot be charged for that damage when you move out. You should review this list with the landlord before you both sign it. </a:t>
            </a:r>
          </a:p>
          <a:p>
            <a:pPr marL="0" indent="0">
              <a:buNone/>
            </a:pPr>
            <a:r>
              <a:rPr lang="en-US" sz="1100" dirty="0">
                <a:latin typeface="Narkisim" panose="020E0502050101010101" pitchFamily="34" charset="-79"/>
                <a:cs typeface="Narkisim" panose="020E0502050101010101" pitchFamily="34" charset="-79"/>
              </a:rPr>
              <a:t>When you move you should get your entire security deposit IF . . .</a:t>
            </a:r>
          </a:p>
          <a:p>
            <a:pPr marL="0" indent="0">
              <a:buNone/>
            </a:pPr>
            <a:r>
              <a:rPr lang="en-US" sz="1100" dirty="0">
                <a:latin typeface="Narkisim" panose="020E0502050101010101" pitchFamily="34" charset="-79"/>
                <a:cs typeface="Narkisim" panose="020E0502050101010101" pitchFamily="34" charset="-79"/>
              </a:rPr>
              <a:t>	you don’t owe any rent, </a:t>
            </a:r>
          </a:p>
          <a:p>
            <a:pPr marL="0" indent="0">
              <a:buNone/>
            </a:pPr>
            <a:r>
              <a:rPr lang="en-US" sz="1100" dirty="0">
                <a:latin typeface="Narkisim" panose="020E0502050101010101" pitchFamily="34" charset="-79"/>
                <a:cs typeface="Narkisim" panose="020E0502050101010101" pitchFamily="34" charset="-79"/>
              </a:rPr>
              <a:t>	you have not damaged the property, and</a:t>
            </a:r>
          </a:p>
          <a:p>
            <a:pPr marL="0" indent="0">
              <a:buNone/>
            </a:pPr>
            <a:r>
              <a:rPr lang="en-US" sz="1100" dirty="0">
                <a:latin typeface="Narkisim" panose="020E0502050101010101" pitchFamily="34" charset="-79"/>
                <a:cs typeface="Narkisim" panose="020E0502050101010101" pitchFamily="34" charset="-79"/>
              </a:rPr>
              <a:t>	you have not broken the lease.</a:t>
            </a:r>
          </a:p>
          <a:p>
            <a:pPr marL="0" indent="0">
              <a:buNone/>
            </a:pPr>
            <a:r>
              <a:rPr lang="en-US" sz="1100" i="1" dirty="0">
                <a:latin typeface="Narkisim" panose="020E0502050101010101" pitchFamily="34" charset="-79"/>
                <a:cs typeface="Narkisim" panose="020E0502050101010101" pitchFamily="34" charset="-79"/>
              </a:rPr>
              <a:t>	Don’t wait too long to ask for your deposit back. Ask for it in writing and give your new mailing  address.</a:t>
            </a:r>
          </a:p>
          <a:p>
            <a:pPr marL="0" indent="0">
              <a:buNone/>
            </a:pPr>
            <a:r>
              <a:rPr lang="en-US" sz="1100" dirty="0">
                <a:latin typeface="Narkisim" panose="020E0502050101010101" pitchFamily="34" charset="-79"/>
                <a:cs typeface="Narkisim" panose="020E0502050101010101" pitchFamily="34" charset="-79"/>
              </a:rPr>
              <a:t>Your landlord can keep your security deposit if you abandon your home. Your home is considered “abandoned” if . . . </a:t>
            </a:r>
          </a:p>
          <a:p>
            <a:pPr marL="0" indent="0">
              <a:buNone/>
            </a:pPr>
            <a:r>
              <a:rPr lang="en-US" sz="1100" dirty="0">
                <a:latin typeface="Narkisim" panose="020E0502050101010101" pitchFamily="34" charset="-79"/>
                <a:cs typeface="Narkisim" panose="020E0502050101010101" pitchFamily="34" charset="-79"/>
              </a:rPr>
              <a:t>	1. You are behind on rent and leave for 30 days or more without giving a legitimate reason, OR</a:t>
            </a:r>
          </a:p>
          <a:p>
            <a:pPr marL="0" indent="0">
              <a:buNone/>
            </a:pPr>
            <a:r>
              <a:rPr lang="en-US" sz="1100" dirty="0">
                <a:latin typeface="Narkisim" panose="020E0502050101010101" pitchFamily="34" charset="-79"/>
                <a:cs typeface="Narkisim" panose="020E0502050101010101" pitchFamily="34" charset="-79"/>
              </a:rPr>
              <a:t>	2. Your rent is 15 days late AND it looks like you have left the rental for good.</a:t>
            </a:r>
          </a:p>
          <a:p>
            <a:pPr marL="0" indent="0">
              <a:buNone/>
            </a:pPr>
            <a:r>
              <a:rPr lang="en-US" sz="1100" dirty="0">
                <a:latin typeface="Narkisim" panose="020E0502050101010101" pitchFamily="34" charset="-79"/>
                <a:cs typeface="Narkisim" panose="020E0502050101010101" pitchFamily="34" charset="-79"/>
              </a:rPr>
              <a:t>If you abandon your home, the landlord can rent it to someone else. He can also sell anything you left behind.</a:t>
            </a:r>
          </a:p>
          <a:p>
            <a:pPr marL="0" indent="0">
              <a:buNone/>
            </a:pPr>
            <a:endParaRPr lang="en-US" sz="1100" b="1" i="1" dirty="0">
              <a:latin typeface="Narkisim" panose="020E0502050101010101" pitchFamily="34" charset="-79"/>
              <a:cs typeface="Narkisim" panose="020E0502050101010101" pitchFamily="34" charset="-79"/>
            </a:endParaRPr>
          </a:p>
          <a:p>
            <a:pPr marL="0" indent="0">
              <a:buNone/>
            </a:pPr>
            <a:endParaRPr lang="en-US" sz="1100" b="1" dirty="0">
              <a:latin typeface="Narkisim" panose="020E0502050101010101" pitchFamily="34" charset="-79"/>
              <a:cs typeface="Narkisim" panose="020E0502050101010101" pitchFamily="34" charset="-79"/>
            </a:endParaRPr>
          </a:p>
          <a:p>
            <a:pPr marL="0" indent="0">
              <a:buNone/>
            </a:pPr>
            <a:r>
              <a:rPr lang="en-US" sz="1100" dirty="0">
                <a:latin typeface="Narkisim" panose="020E0502050101010101" pitchFamily="34" charset="-79"/>
                <a:cs typeface="Narkisim" panose="020E0502050101010101" pitchFamily="34" charset="-79"/>
              </a:rPr>
              <a:t>	</a:t>
            </a:r>
            <a:endParaRPr lang="en-US" sz="1100" b="1" dirty="0">
              <a:latin typeface="Narkisim" panose="020E0502050101010101" pitchFamily="34" charset="-79"/>
              <a:cs typeface="Narkisim" panose="020E0502050101010101" pitchFamily="34" charset="-79"/>
            </a:endParaRPr>
          </a:p>
        </p:txBody>
      </p:sp>
      <p:pic>
        <p:nvPicPr>
          <p:cNvPr id="6" name="Picture 5" descr="A person holding a key in front of a house&#10;&#10;Description automatically generated">
            <a:extLst>
              <a:ext uri="{FF2B5EF4-FFF2-40B4-BE49-F238E27FC236}">
                <a16:creationId xmlns:a16="http://schemas.microsoft.com/office/drawing/2014/main" id="{929E3F80-5B21-7F49-69FD-0A2F857A366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61687" y="2929063"/>
            <a:ext cx="2886324" cy="288632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955640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p15:prstTrans prst="curtains"/>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2856" y="1263312"/>
            <a:ext cx="9603275" cy="1049235"/>
          </a:xfrm>
        </p:spPr>
        <p:txBody>
          <a:bodyPr/>
          <a:lstStyle/>
          <a:p>
            <a:r>
              <a:rPr lang="en-US" dirty="0">
                <a:solidFill>
                  <a:srgbClr val="6CC049"/>
                </a:solidFill>
                <a:latin typeface="ADLaM Display" panose="02010000000000000000" pitchFamily="2" charset="0"/>
                <a:ea typeface="ADLaM Display" panose="02010000000000000000" pitchFamily="2" charset="0"/>
                <a:cs typeface="ADLaM Display" panose="02010000000000000000" pitchFamily="2" charset="0"/>
              </a:rPr>
              <a:t>When you can’t pay rent</a:t>
            </a:r>
          </a:p>
        </p:txBody>
      </p:sp>
      <p:sp>
        <p:nvSpPr>
          <p:cNvPr id="3" name="Content Placeholder 2"/>
          <p:cNvSpPr>
            <a:spLocks noGrp="1"/>
          </p:cNvSpPr>
          <p:nvPr>
            <p:ph idx="1"/>
          </p:nvPr>
        </p:nvSpPr>
        <p:spPr>
          <a:xfrm>
            <a:off x="1451579" y="2114026"/>
            <a:ext cx="10515600" cy="4978865"/>
          </a:xfrm>
        </p:spPr>
        <p:txBody>
          <a:bodyPr>
            <a:normAutofit/>
          </a:bodyPr>
          <a:lstStyle/>
          <a:p>
            <a:pPr marL="0" indent="0">
              <a:buNone/>
            </a:pPr>
            <a:r>
              <a:rPr lang="en-US" sz="1800" dirty="0">
                <a:latin typeface="Narkisim" panose="020E0502050101010101" pitchFamily="34" charset="-79"/>
                <a:cs typeface="Narkisim" panose="020E0502050101010101" pitchFamily="34" charset="-79"/>
              </a:rPr>
              <a:t>Most landlords will not evict you if you are a bit late paying your rent, </a:t>
            </a:r>
          </a:p>
          <a:p>
            <a:pPr marL="0" indent="0">
              <a:buNone/>
            </a:pPr>
            <a:r>
              <a:rPr lang="en-US" sz="1800" dirty="0">
                <a:latin typeface="Narkisim" panose="020E0502050101010101" pitchFamily="34" charset="-79"/>
                <a:cs typeface="Narkisim" panose="020E0502050101010101" pitchFamily="34" charset="-79"/>
              </a:rPr>
              <a:t>although you will probably be charged a late fee. If you find, however, that </a:t>
            </a:r>
          </a:p>
          <a:p>
            <a:pPr marL="0" indent="0">
              <a:buNone/>
            </a:pPr>
            <a:r>
              <a:rPr lang="en-US" sz="1800" dirty="0">
                <a:latin typeface="Narkisim" panose="020E0502050101010101" pitchFamily="34" charset="-79"/>
                <a:cs typeface="Narkisim" panose="020E0502050101010101" pitchFamily="34" charset="-79"/>
              </a:rPr>
              <a:t>you cannot pay your rent, or your income is drastically reduced, you need to be </a:t>
            </a:r>
          </a:p>
          <a:p>
            <a:pPr marL="0" indent="0">
              <a:buNone/>
            </a:pPr>
            <a:r>
              <a:rPr lang="en-US" sz="1800" dirty="0">
                <a:latin typeface="Narkisim" panose="020E0502050101010101" pitchFamily="34" charset="-79"/>
                <a:cs typeface="Narkisim" panose="020E0502050101010101" pitchFamily="34" charset="-79"/>
              </a:rPr>
              <a:t>proactive and contact your landlord as soon as you know you are having difficulty.</a:t>
            </a:r>
          </a:p>
          <a:p>
            <a:pPr marL="0" indent="0">
              <a:buNone/>
            </a:pPr>
            <a:endParaRPr lang="en-US" sz="1800" dirty="0">
              <a:latin typeface="Narkisim" panose="020E0502050101010101" pitchFamily="34" charset="-79"/>
              <a:cs typeface="Narkisim" panose="020E0502050101010101" pitchFamily="34" charset="-79"/>
            </a:endParaRPr>
          </a:p>
          <a:p>
            <a:pPr>
              <a:buFont typeface="Wingdings" panose="05000000000000000000" pitchFamily="2" charset="2"/>
              <a:buChar char="v"/>
            </a:pPr>
            <a:r>
              <a:rPr lang="en-US" sz="1800" dirty="0">
                <a:latin typeface="Narkisim" panose="020E0502050101010101" pitchFamily="34" charset="-79"/>
                <a:cs typeface="Narkisim" panose="020E0502050101010101" pitchFamily="34" charset="-79"/>
              </a:rPr>
              <a:t>Ask to negotiate a late payment in advance of your payment date.</a:t>
            </a:r>
          </a:p>
          <a:p>
            <a:pPr>
              <a:buFont typeface="Wingdings" panose="05000000000000000000" pitchFamily="2" charset="2"/>
              <a:buChar char="v"/>
            </a:pPr>
            <a:r>
              <a:rPr lang="en-US" sz="1800" dirty="0">
                <a:latin typeface="Narkisim" panose="020E0502050101010101" pitchFamily="34" charset="-79"/>
                <a:cs typeface="Narkisim" panose="020E0502050101010101" pitchFamily="34" charset="-79"/>
              </a:rPr>
              <a:t>Offer to pay at least some of the rent by the due date.</a:t>
            </a:r>
          </a:p>
          <a:p>
            <a:pPr>
              <a:buFont typeface="Wingdings" panose="05000000000000000000" pitchFamily="2" charset="2"/>
              <a:buChar char="v"/>
            </a:pPr>
            <a:r>
              <a:rPr lang="en-US" sz="1800" dirty="0">
                <a:latin typeface="Narkisim" panose="020E0502050101010101" pitchFamily="34" charset="-79"/>
                <a:cs typeface="Narkisim" panose="020E0502050101010101" pitchFamily="34" charset="-79"/>
              </a:rPr>
              <a:t>Explain your circumstances and how you expect to resolve them so that your rent will be on time in the future.</a:t>
            </a:r>
          </a:p>
          <a:p>
            <a:pPr marL="0" indent="0">
              <a:buNone/>
            </a:pPr>
            <a:endParaRPr lang="en-US" sz="2400" b="1" dirty="0"/>
          </a:p>
          <a:p>
            <a:pPr marL="0" indent="0">
              <a:buNone/>
            </a:pPr>
            <a:r>
              <a:rPr lang="en-US" sz="2400" dirty="0"/>
              <a:t>	</a:t>
            </a:r>
            <a:endParaRPr lang="en-US" b="1" dirty="0"/>
          </a:p>
        </p:txBody>
      </p:sp>
      <p:pic>
        <p:nvPicPr>
          <p:cNvPr id="6" name="Picture 5" descr="Hands holding keys and money over a house&#10;&#10;Description automatically generated">
            <a:extLst>
              <a:ext uri="{FF2B5EF4-FFF2-40B4-BE49-F238E27FC236}">
                <a16:creationId xmlns:a16="http://schemas.microsoft.com/office/drawing/2014/main" id="{08EC3C34-2E04-AB06-74EB-04547F7341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280634">
            <a:off x="8809038" y="535595"/>
            <a:ext cx="2802905" cy="280290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7112453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p15:prstTrans prst="curtains"/>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266594" y="1517120"/>
            <a:ext cx="6907092" cy="3231102"/>
            <a:chOff x="1855908" y="1495349"/>
            <a:chExt cx="6907092" cy="3231102"/>
          </a:xfrm>
        </p:grpSpPr>
        <p:sp>
          <p:nvSpPr>
            <p:cNvPr id="4" name="TextBox 3">
              <a:hlinkClick r:id="rId3"/>
            </p:cNvPr>
            <p:cNvSpPr txBox="1"/>
            <p:nvPr/>
          </p:nvSpPr>
          <p:spPr>
            <a:xfrm>
              <a:off x="3429000" y="2787459"/>
              <a:ext cx="5334000" cy="1938992"/>
            </a:xfrm>
            <a:prstGeom prst="rect">
              <a:avLst/>
            </a:prstGeom>
            <a:solidFill>
              <a:schemeClr val="accent6">
                <a:lumMod val="40000"/>
                <a:lumOff val="60000"/>
              </a:schemeClr>
            </a:solidFill>
            <a:effectLst>
              <a:glow rad="139700">
                <a:schemeClr val="accent3">
                  <a:satMod val="175000"/>
                  <a:alpha val="40000"/>
                </a:schemeClr>
              </a:glow>
            </a:effectLst>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sz="4000" dirty="0">
                  <a:latin typeface="ADLaM Display" panose="02010000000000000000" pitchFamily="2" charset="0"/>
                  <a:ea typeface="ADLaM Display" panose="02010000000000000000" pitchFamily="2" charset="0"/>
                  <a:cs typeface="ADLaM Display" panose="02010000000000000000" pitchFamily="2" charset="0"/>
                </a:rPr>
                <a:t>Relocation </a:t>
              </a:r>
            </a:p>
            <a:p>
              <a:pPr algn="ctr"/>
              <a:r>
                <a:rPr lang="en-US" sz="4000" dirty="0">
                  <a:latin typeface="ADLaM Display" panose="02010000000000000000" pitchFamily="2" charset="0"/>
                  <a:ea typeface="ADLaM Display" panose="02010000000000000000" pitchFamily="2" charset="0"/>
                  <a:cs typeface="ADLaM Display" panose="02010000000000000000" pitchFamily="2" charset="0"/>
                </a:rPr>
                <a:t>Cost of Living Calculator</a:t>
              </a:r>
            </a:p>
          </p:txBody>
        </p:sp>
        <p:grpSp>
          <p:nvGrpSpPr>
            <p:cNvPr id="5" name="Group 4"/>
            <p:cNvGrpSpPr/>
            <p:nvPr/>
          </p:nvGrpSpPr>
          <p:grpSpPr>
            <a:xfrm rot="2284119">
              <a:off x="1855908" y="1495349"/>
              <a:ext cx="3085816" cy="923330"/>
              <a:chOff x="3226592" y="2924529"/>
              <a:chExt cx="3085816" cy="923330"/>
            </a:xfrm>
          </p:grpSpPr>
          <p:sp>
            <p:nvSpPr>
              <p:cNvPr id="6" name="Rectangle 5"/>
              <p:cNvSpPr/>
              <p:nvPr/>
            </p:nvSpPr>
            <p:spPr>
              <a:xfrm>
                <a:off x="3226592" y="2924529"/>
                <a:ext cx="2201501" cy="923330"/>
              </a:xfrm>
              <a:prstGeom prst="rect">
                <a:avLst/>
              </a:prstGeom>
              <a:noFill/>
            </p:spPr>
            <p:txBody>
              <a:bodyPr wrap="none" lIns="91440" tIns="45720" rIns="91440" bIns="45720">
                <a:spAutoFit/>
              </a:bodyPr>
              <a:lstStyle/>
              <a:p>
                <a:pPr algn="ctr"/>
                <a:r>
                  <a:rPr lang="en-US" sz="5400" b="1" spc="200" dirty="0">
                    <a:ln w="29210">
                      <a:solidFill>
                        <a:schemeClr val="accent3">
                          <a:tint val="10000"/>
                        </a:schemeClr>
                      </a:solidFill>
                    </a:ln>
                    <a:solidFill>
                      <a:schemeClr val="accent3">
                        <a:satMod val="200000"/>
                        <a:alpha val="50000"/>
                      </a:schemeClr>
                    </a:solidFill>
                    <a:effectLst>
                      <a:innerShdw blurRad="50800" dist="50800" dir="8100000">
                        <a:srgbClr val="7D7D7D">
                          <a:alpha val="73000"/>
                        </a:srgbClr>
                      </a:innerShdw>
                    </a:effectLst>
                    <a:latin typeface="Broadway" panose="04040905080B02020502" pitchFamily="82" charset="0"/>
                  </a:rPr>
                  <a:t>Click</a:t>
                </a:r>
              </a:p>
            </p:txBody>
          </p:sp>
          <p:sp>
            <p:nvSpPr>
              <p:cNvPr id="7" name="Right Arrow 6"/>
              <p:cNvSpPr/>
              <p:nvPr/>
            </p:nvSpPr>
            <p:spPr>
              <a:xfrm>
                <a:off x="5334000" y="3186684"/>
                <a:ext cx="978408" cy="484632"/>
              </a:xfrm>
              <a:prstGeom prst="rightArrow">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chemeClr val="bg1"/>
                    </a:solidFill>
                  </a:ln>
                </a:endParaRPr>
              </a:p>
            </p:txBody>
          </p:sp>
        </p:grpSp>
      </p:grpSp>
      <p:sp>
        <p:nvSpPr>
          <p:cNvPr id="9" name="TextBox 8"/>
          <p:cNvSpPr txBox="1"/>
          <p:nvPr/>
        </p:nvSpPr>
        <p:spPr>
          <a:xfrm>
            <a:off x="7827926" y="753962"/>
            <a:ext cx="3740491" cy="4708981"/>
          </a:xfrm>
          <a:prstGeom prst="rect">
            <a:avLst/>
          </a:prstGeom>
          <a:noFill/>
        </p:spPr>
        <p:txBody>
          <a:bodyPr wrap="square" rtlCol="0">
            <a:spAutoFit/>
          </a:bodyPr>
          <a:lstStyle/>
          <a:p>
            <a:r>
              <a:rPr lang="en-US" sz="2000" dirty="0">
                <a:latin typeface="Narkisim" panose="020E0502050101010101" pitchFamily="34" charset="-79"/>
                <a:cs typeface="Narkisim" panose="020E0502050101010101" pitchFamily="34" charset="-79"/>
              </a:rPr>
              <a:t>Now that you know a bit more about the renting process, you may want to think about moving to another city where there are other job prospects. </a:t>
            </a:r>
          </a:p>
          <a:p>
            <a:endParaRPr lang="en-US" sz="2000" dirty="0">
              <a:latin typeface="Narkisim" panose="020E0502050101010101" pitchFamily="34" charset="-79"/>
              <a:cs typeface="Narkisim" panose="020E0502050101010101" pitchFamily="34" charset="-79"/>
            </a:endParaRPr>
          </a:p>
          <a:p>
            <a:r>
              <a:rPr lang="en-US" sz="2000" dirty="0">
                <a:latin typeface="Narkisim" panose="020E0502050101010101" pitchFamily="34" charset="-79"/>
                <a:cs typeface="Narkisim" panose="020E0502050101010101" pitchFamily="34" charset="-79"/>
              </a:rPr>
              <a:t>If you have already completed the “Producing Income” lesson, you will have visited this site before to compare costs in different cities across the country. If you are thinking of moving, go to this site again and specifically compare the cost of housing and utilities, along with other household expenses.</a:t>
            </a:r>
          </a:p>
        </p:txBody>
      </p:sp>
    </p:spTree>
    <p:extLst>
      <p:ext uri="{BB962C8B-B14F-4D97-AF65-F5344CB8AC3E}">
        <p14:creationId xmlns:p14="http://schemas.microsoft.com/office/powerpoint/2010/main" val="38406377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p15:prstTrans prst="curtains"/>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92176" y="-44605"/>
            <a:ext cx="11764537" cy="14259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220" tIns="126960" rIns="95220" bIns="12696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1" i="0" u="none" strike="noStrike" cap="none" normalizeH="0" baseline="0" dirty="0">
                <a:ln>
                  <a:noFill/>
                </a:ln>
                <a:solidFill>
                  <a:srgbClr val="333333"/>
                </a:solidFill>
                <a:effectLst/>
                <a:latin typeface="Narkisim" panose="020E0502050101010101" pitchFamily="34" charset="-79"/>
                <a:cs typeface="Narkisim" panose="020E0502050101010101" pitchFamily="34" charset="-79"/>
              </a:rPr>
              <a:t>	</a:t>
            </a:r>
            <a:r>
              <a:rPr kumimoji="0" lang="en-US" altLang="en-US" sz="2800" b="1" i="0" u="none" strike="noStrike" cap="none" normalizeH="0" baseline="0" dirty="0">
                <a:ln>
                  <a:noFill/>
                </a:ln>
                <a:solidFill>
                  <a:srgbClr val="FF8300"/>
                </a:solidFill>
                <a:effectLst/>
                <a:latin typeface="Narkisim" panose="020E0502050101010101" pitchFamily="34" charset="-79"/>
                <a:ea typeface="ADLaM Display" panose="02010000000000000000" pitchFamily="2" charset="0"/>
                <a:cs typeface="Narkisim" panose="020E0502050101010101" pitchFamily="34" charset="-79"/>
              </a:rPr>
              <a:t>On the Move</a:t>
            </a:r>
          </a:p>
          <a:p>
            <a:pPr marL="0" marR="0" lvl="0" indent="0" algn="l" defTabSz="914400" rtl="0" eaLnBrk="0" fontAlgn="ctr"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Narkisim" panose="020E0502050101010101" pitchFamily="34" charset="-79"/>
                <a:cs typeface="Narkisim" panose="020E0502050101010101" pitchFamily="34" charset="-79"/>
              </a:rPr>
              <a:t>  </a:t>
            </a:r>
            <a:r>
              <a:rPr kumimoji="0" lang="en-US" altLang="en-US" sz="1200" b="0" i="1" u="none" strike="noStrike" cap="none" normalizeH="0" baseline="0" dirty="0">
                <a:ln>
                  <a:noFill/>
                </a:ln>
                <a:solidFill>
                  <a:srgbClr val="777777"/>
                </a:solidFill>
                <a:effectLst/>
                <a:latin typeface="Narkisim" panose="020E0502050101010101" pitchFamily="34" charset="-79"/>
                <a:cs typeface="Narkisim" panose="020E0502050101010101" pitchFamily="34" charset="-79"/>
              </a:rPr>
              <a:t>	</a:t>
            </a:r>
          </a:p>
          <a:p>
            <a:pPr marL="0" marR="0" lvl="0" indent="0" algn="l" defTabSz="914400" rtl="0" eaLnBrk="0" fontAlgn="ctr" latinLnBrk="0" hangingPunct="0">
              <a:lnSpc>
                <a:spcPct val="100000"/>
              </a:lnSpc>
              <a:spcBef>
                <a:spcPct val="0"/>
              </a:spcBef>
              <a:spcAft>
                <a:spcPct val="0"/>
              </a:spcAft>
              <a:buClrTx/>
              <a:buSzTx/>
              <a:buFontTx/>
              <a:buNone/>
              <a:tabLst/>
            </a:pPr>
            <a:endParaRPr kumimoji="0" lang="en-US" altLang="en-US" sz="1200" b="0" i="1" u="none" strike="noStrike" cap="none" normalizeH="0" baseline="0" dirty="0">
              <a:ln>
                <a:noFill/>
              </a:ln>
              <a:solidFill>
                <a:srgbClr val="777777"/>
              </a:solidFill>
              <a:effectLst/>
              <a:latin typeface="Narkisim" panose="020E0502050101010101" pitchFamily="34" charset="-79"/>
              <a:cs typeface="Narkisim" panose="020E0502050101010101" pitchFamily="34" charset="-79"/>
            </a:endParaRPr>
          </a:p>
          <a:p>
            <a:pPr marL="0" marR="0" lvl="0" indent="0" algn="l" defTabSz="914400" rtl="0" eaLnBrk="0" fontAlgn="ctr"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Narkisim" panose="020E0502050101010101" pitchFamily="34" charset="-79"/>
              <a:cs typeface="Narkisim" panose="020E0502050101010101" pitchFamily="34" charset="-79"/>
            </a:endParaRPr>
          </a:p>
        </p:txBody>
      </p:sp>
      <p:pic>
        <p:nvPicPr>
          <p:cNvPr id="1026" name="Picture 2" descr="Infographic: Average housing mov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1120" y="713678"/>
            <a:ext cx="5814646" cy="480523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6635693" y="304486"/>
            <a:ext cx="5311588" cy="5355312"/>
          </a:xfrm>
          <a:prstGeom prst="rect">
            <a:avLst/>
          </a:prstGeom>
          <a:noFill/>
        </p:spPr>
        <p:txBody>
          <a:bodyPr wrap="square" rtlCol="0">
            <a:spAutoFit/>
          </a:bodyPr>
          <a:lstStyle/>
          <a:p>
            <a:r>
              <a:rPr lang="en-US" dirty="0">
                <a:latin typeface="Narkisim" panose="020E0502050101010101" pitchFamily="34" charset="-79"/>
                <a:cs typeface="Narkisim" panose="020E0502050101010101" pitchFamily="34" charset="-79"/>
              </a:rPr>
              <a:t>People tend to move a lot during a lifetime. Most</a:t>
            </a:r>
          </a:p>
          <a:p>
            <a:r>
              <a:rPr lang="en-US" dirty="0">
                <a:latin typeface="Narkisim" panose="020E0502050101010101" pitchFamily="34" charset="-79"/>
                <a:cs typeface="Narkisim" panose="020E0502050101010101" pitchFamily="34" charset="-79"/>
              </a:rPr>
              <a:t>of you are just starting out on your own, but at age 18</a:t>
            </a:r>
          </a:p>
          <a:p>
            <a:r>
              <a:rPr lang="en-US" dirty="0">
                <a:latin typeface="Narkisim" panose="020E0502050101010101" pitchFamily="34" charset="-79"/>
                <a:cs typeface="Narkisim" panose="020E0502050101010101" pitchFamily="34" charset="-79"/>
              </a:rPr>
              <a:t>you can expect to move at least </a:t>
            </a:r>
            <a:r>
              <a:rPr lang="en-US" b="1" dirty="0">
                <a:latin typeface="Narkisim" panose="020E0502050101010101" pitchFamily="34" charset="-79"/>
                <a:cs typeface="Narkisim" panose="020E0502050101010101" pitchFamily="34" charset="-79"/>
              </a:rPr>
              <a:t>9 more times!</a:t>
            </a:r>
            <a:r>
              <a:rPr lang="en-US" dirty="0">
                <a:latin typeface="Narkisim" panose="020E0502050101010101" pitchFamily="34" charset="-79"/>
                <a:cs typeface="Narkisim" panose="020E0502050101010101" pitchFamily="34" charset="-79"/>
              </a:rPr>
              <a:t> It is </a:t>
            </a:r>
          </a:p>
          <a:p>
            <a:r>
              <a:rPr lang="en-US" dirty="0">
                <a:latin typeface="Narkisim" panose="020E0502050101010101" pitchFamily="34" charset="-79"/>
                <a:cs typeface="Narkisim" panose="020E0502050101010101" pitchFamily="34" charset="-79"/>
              </a:rPr>
              <a:t>estimated that it costs $2,300 (less than 100 miles) to move locally.  For a long-distance move, it could cost between $4,300 and $5.500. To make the best decisions for those</a:t>
            </a:r>
          </a:p>
          <a:p>
            <a:r>
              <a:rPr lang="en-US" dirty="0">
                <a:latin typeface="Narkisim" panose="020E0502050101010101" pitchFamily="34" charset="-79"/>
                <a:cs typeface="Narkisim" panose="020E0502050101010101" pitchFamily="34" charset="-79"/>
              </a:rPr>
              <a:t>9+ moves, there are some basics you need to know</a:t>
            </a:r>
          </a:p>
          <a:p>
            <a:r>
              <a:rPr lang="en-US" dirty="0">
                <a:latin typeface="Narkisim" panose="020E0502050101010101" pitchFamily="34" charset="-79"/>
                <a:cs typeface="Narkisim" panose="020E0502050101010101" pitchFamily="34" charset="-79"/>
              </a:rPr>
              <a:t>before beginning your housing search. </a:t>
            </a:r>
          </a:p>
          <a:p>
            <a:endParaRPr lang="en-US" dirty="0">
              <a:latin typeface="Narkisim" panose="020E0502050101010101" pitchFamily="34" charset="-79"/>
              <a:cs typeface="Narkisim" panose="020E0502050101010101" pitchFamily="34" charset="-79"/>
            </a:endParaRPr>
          </a:p>
          <a:p>
            <a:r>
              <a:rPr lang="en-US" dirty="0">
                <a:latin typeface="Narkisim" panose="020E0502050101010101" pitchFamily="34" charset="-79"/>
                <a:cs typeface="Narkisim" panose="020E0502050101010101" pitchFamily="34" charset="-79"/>
              </a:rPr>
              <a:t>In this lesson we are going to focus on the things you need to consider when renting a place to live rather than </a:t>
            </a:r>
          </a:p>
          <a:p>
            <a:r>
              <a:rPr lang="en-US" dirty="0">
                <a:latin typeface="Narkisim" panose="020E0502050101010101" pitchFamily="34" charset="-79"/>
                <a:cs typeface="Narkisim" panose="020E0502050101010101" pitchFamily="34" charset="-79"/>
              </a:rPr>
              <a:t>purchasing a home. We will also discuss, however, the</a:t>
            </a:r>
          </a:p>
          <a:p>
            <a:r>
              <a:rPr lang="en-US" dirty="0">
                <a:latin typeface="Narkisim" panose="020E0502050101010101" pitchFamily="34" charset="-79"/>
                <a:cs typeface="Narkisim" panose="020E0502050101010101" pitchFamily="34" charset="-79"/>
              </a:rPr>
              <a:t>advantages and disadvantages of both buying and</a:t>
            </a:r>
          </a:p>
          <a:p>
            <a:r>
              <a:rPr lang="en-US" dirty="0">
                <a:latin typeface="Narkisim" panose="020E0502050101010101" pitchFamily="34" charset="-79"/>
                <a:cs typeface="Narkisim" panose="020E0502050101010101" pitchFamily="34" charset="-79"/>
              </a:rPr>
              <a:t>renting.</a:t>
            </a:r>
          </a:p>
          <a:p>
            <a:endParaRPr lang="en-US" dirty="0">
              <a:latin typeface="Narkisim" panose="020E0502050101010101" pitchFamily="34" charset="-79"/>
              <a:cs typeface="Narkisim" panose="020E0502050101010101" pitchFamily="34" charset="-79"/>
            </a:endParaRPr>
          </a:p>
          <a:p>
            <a:r>
              <a:rPr lang="en-US" i="1" dirty="0">
                <a:latin typeface="Narkisim" panose="020E0502050101010101" pitchFamily="34" charset="-79"/>
                <a:cs typeface="Narkisim" panose="020E0502050101010101" pitchFamily="34" charset="-79"/>
              </a:rPr>
              <a:t>When you think you are ready to purchase a home,</a:t>
            </a:r>
          </a:p>
          <a:p>
            <a:r>
              <a:rPr lang="en-US" i="1" dirty="0">
                <a:latin typeface="Narkisim" panose="020E0502050101010101" pitchFamily="34" charset="-79"/>
                <a:cs typeface="Narkisim" panose="020E0502050101010101" pitchFamily="34" charset="-79"/>
              </a:rPr>
              <a:t>consider attending a first-time Homebuyer </a:t>
            </a:r>
          </a:p>
          <a:p>
            <a:r>
              <a:rPr lang="en-US" i="1" dirty="0">
                <a:latin typeface="Narkisim" panose="020E0502050101010101" pitchFamily="34" charset="-79"/>
                <a:cs typeface="Narkisim" panose="020E0502050101010101" pitchFamily="34" charset="-79"/>
              </a:rPr>
              <a:t>Education Class taught by a UT Extension agent in</a:t>
            </a:r>
          </a:p>
          <a:p>
            <a:r>
              <a:rPr lang="en-US" i="1" dirty="0">
                <a:latin typeface="Narkisim" panose="020E0502050101010101" pitchFamily="34" charset="-79"/>
                <a:cs typeface="Narkisim" panose="020E0502050101010101" pitchFamily="34" charset="-79"/>
              </a:rPr>
              <a:t>your area before you begin the mortgage process.</a:t>
            </a:r>
          </a:p>
        </p:txBody>
      </p:sp>
    </p:spTree>
    <p:extLst>
      <p:ext uri="{BB962C8B-B14F-4D97-AF65-F5344CB8AC3E}">
        <p14:creationId xmlns:p14="http://schemas.microsoft.com/office/powerpoint/2010/main" val="30959108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p15:prstTrans prst="curtains"/>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495600" y="186511"/>
            <a:ext cx="6183085" cy="4493538"/>
          </a:xfrm>
          <a:prstGeom prst="rect">
            <a:avLst/>
          </a:prstGeom>
          <a:noFill/>
        </p:spPr>
        <p:txBody>
          <a:bodyPr wrap="square" rtlCol="0">
            <a:spAutoFit/>
          </a:bodyPr>
          <a:lstStyle/>
          <a:p>
            <a:endParaRPr lang="en-US" sz="2200" dirty="0">
              <a:latin typeface="Narkisim" panose="020E0502050101010101" pitchFamily="34" charset="-79"/>
              <a:cs typeface="Narkisim" panose="020E0502050101010101" pitchFamily="34" charset="-79"/>
            </a:endParaRPr>
          </a:p>
          <a:p>
            <a:endParaRPr lang="en-US" sz="2200" dirty="0">
              <a:latin typeface="Narkisim" panose="020E0502050101010101" pitchFamily="34" charset="-79"/>
              <a:cs typeface="Narkisim" panose="020E0502050101010101" pitchFamily="34" charset="-79"/>
            </a:endParaRPr>
          </a:p>
          <a:p>
            <a:endParaRPr lang="en-US" sz="2200" dirty="0">
              <a:latin typeface="Narkisim" panose="020E0502050101010101" pitchFamily="34" charset="-79"/>
              <a:cs typeface="Narkisim" panose="020E0502050101010101" pitchFamily="34" charset="-79"/>
            </a:endParaRPr>
          </a:p>
          <a:p>
            <a:r>
              <a:rPr lang="en-US" sz="2200" dirty="0">
                <a:latin typeface="Narkisim" panose="020E0502050101010101" pitchFamily="34" charset="-79"/>
                <a:cs typeface="Narkisim" panose="020E0502050101010101" pitchFamily="34" charset="-79"/>
              </a:rPr>
              <a:t>Renter’s insurance is something you will want to purchase as soon as you move into your new home. It is relatively inexpensive, but </a:t>
            </a:r>
            <a:r>
              <a:rPr lang="en-US" sz="2200" u="sng" dirty="0">
                <a:latin typeface="Narkisim" panose="020E0502050101010101" pitchFamily="34" charset="-79"/>
                <a:cs typeface="Narkisim" panose="020E0502050101010101" pitchFamily="34" charset="-79"/>
              </a:rPr>
              <a:t>priceless</a:t>
            </a:r>
            <a:r>
              <a:rPr lang="en-US" sz="2200" dirty="0">
                <a:latin typeface="Narkisim" panose="020E0502050101010101" pitchFamily="34" charset="-79"/>
                <a:cs typeface="Narkisim" panose="020E0502050101010101" pitchFamily="34" charset="-79"/>
              </a:rPr>
              <a:t> if disaster strikes. </a:t>
            </a:r>
          </a:p>
          <a:p>
            <a:endParaRPr lang="en-US" sz="2200" dirty="0">
              <a:latin typeface="Narkisim" panose="020E0502050101010101" pitchFamily="34" charset="-79"/>
              <a:cs typeface="Narkisim" panose="020E0502050101010101" pitchFamily="34" charset="-79"/>
            </a:endParaRPr>
          </a:p>
          <a:p>
            <a:endParaRPr lang="en-US" sz="2200" dirty="0">
              <a:latin typeface="Narkisim" panose="020E0502050101010101" pitchFamily="34" charset="-79"/>
              <a:cs typeface="Narkisim" panose="020E0502050101010101" pitchFamily="34" charset="-79"/>
            </a:endParaRPr>
          </a:p>
          <a:p>
            <a:r>
              <a:rPr lang="en-US" sz="2200" dirty="0">
                <a:latin typeface="Narkisim" panose="020E0502050101010101" pitchFamily="34" charset="-79"/>
                <a:cs typeface="Narkisim" panose="020E0502050101010101" pitchFamily="34" charset="-79"/>
              </a:rPr>
              <a:t>To help determine how much your personal stuff is worth:</a:t>
            </a:r>
          </a:p>
          <a:p>
            <a:r>
              <a:rPr lang="en-US" sz="2200" dirty="0">
                <a:latin typeface="Narkisim" panose="020E0502050101010101" pitchFamily="34" charset="-79"/>
                <a:cs typeface="Narkisim" panose="020E0502050101010101" pitchFamily="34" charset="-79"/>
                <a:hlinkClick r:id="rId3"/>
              </a:rPr>
              <a:t>https://www.shelterinsurance.com/insurance/rentersinsurance/personalpropertycalculator/</a:t>
            </a:r>
            <a:endParaRPr lang="en-US" sz="2200" dirty="0">
              <a:latin typeface="Narkisim" panose="020E0502050101010101" pitchFamily="34" charset="-79"/>
              <a:cs typeface="Narkisim" panose="020E0502050101010101" pitchFamily="34" charset="-79"/>
            </a:endParaRPr>
          </a:p>
          <a:p>
            <a:endParaRPr lang="en-US" sz="2200" dirty="0">
              <a:latin typeface="Narkisim" panose="020E0502050101010101" pitchFamily="34" charset="-79"/>
              <a:cs typeface="Narkisim" panose="020E0502050101010101" pitchFamily="34" charset="-79"/>
            </a:endParaRPr>
          </a:p>
        </p:txBody>
      </p:sp>
      <p:sp>
        <p:nvSpPr>
          <p:cNvPr id="6" name="TextBox 5"/>
          <p:cNvSpPr txBox="1"/>
          <p:nvPr/>
        </p:nvSpPr>
        <p:spPr>
          <a:xfrm>
            <a:off x="513315" y="339673"/>
            <a:ext cx="4264309" cy="646331"/>
          </a:xfrm>
          <a:prstGeom prst="rect">
            <a:avLst/>
          </a:prstGeom>
          <a:noFill/>
        </p:spPr>
        <p:txBody>
          <a:bodyPr wrap="none" rtlCol="0">
            <a:spAutoFit/>
          </a:bodyPr>
          <a:lstStyle/>
          <a:p>
            <a:r>
              <a:rPr lang="en-US" sz="3600" dirty="0">
                <a:solidFill>
                  <a:srgbClr val="FF8300"/>
                </a:solidFill>
                <a:latin typeface="ADLaM Display" panose="02010000000000000000" pitchFamily="2" charset="0"/>
                <a:ea typeface="ADLaM Display" panose="02010000000000000000" pitchFamily="2" charset="0"/>
                <a:cs typeface="ADLaM Display" panose="02010000000000000000" pitchFamily="2" charset="0"/>
              </a:rPr>
              <a:t>Renter’s Insurance</a:t>
            </a:r>
          </a:p>
        </p:txBody>
      </p:sp>
      <p:pic>
        <p:nvPicPr>
          <p:cNvPr id="4" name="Picture 3" descr="A hands covering a house&#10;&#10;Description automatically generated">
            <a:extLst>
              <a:ext uri="{FF2B5EF4-FFF2-40B4-BE49-F238E27FC236}">
                <a16:creationId xmlns:a16="http://schemas.microsoft.com/office/drawing/2014/main" id="{CC29ABEF-3E51-F67A-C92D-17A18C23AE2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3655" y="1293541"/>
            <a:ext cx="4483212" cy="3077039"/>
          </a:xfrm>
          <a:prstGeom prst="rect">
            <a:avLst/>
          </a:prstGeom>
        </p:spPr>
      </p:pic>
      <p:pic>
        <p:nvPicPr>
          <p:cNvPr id="8" name="Picture 7" descr="A green and black sign&#10;&#10;Description automatically generated">
            <a:extLst>
              <a:ext uri="{FF2B5EF4-FFF2-40B4-BE49-F238E27FC236}">
                <a16:creationId xmlns:a16="http://schemas.microsoft.com/office/drawing/2014/main" id="{A32DD29E-59FA-445A-7B11-DDC5E3A3DBC3}"/>
              </a:ext>
            </a:extLst>
          </p:cNvPr>
          <p:cNvPicPr>
            <a:picLocks noChangeAspect="1"/>
          </p:cNvPicPr>
          <p:nvPr/>
        </p:nvPicPr>
        <p:blipFill>
          <a:blip r:embed="rId5">
            <a:extLst>
              <a:ext uri="{28A0092B-C50C-407E-A947-70E740481C1C}">
                <a14:useLocalDpi xmlns:a14="http://schemas.microsoft.com/office/drawing/2010/main" val="0"/>
              </a:ext>
            </a:extLst>
          </a:blip>
          <a:srcRect b="8455"/>
          <a:stretch/>
        </p:blipFill>
        <p:spPr>
          <a:xfrm>
            <a:off x="623655" y="4648091"/>
            <a:ext cx="4483212" cy="2209909"/>
          </a:xfrm>
          <a:prstGeom prst="rect">
            <a:avLst/>
          </a:prstGeom>
        </p:spPr>
      </p:pic>
    </p:spTree>
    <p:extLst>
      <p:ext uri="{BB962C8B-B14F-4D97-AF65-F5344CB8AC3E}">
        <p14:creationId xmlns:p14="http://schemas.microsoft.com/office/powerpoint/2010/main" val="13816697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p15:prstTrans prst="curtains"/>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44149" y="1131624"/>
            <a:ext cx="7430756" cy="4811574"/>
          </a:xfrm>
          <a:prstGeom prst="rect">
            <a:avLst/>
          </a:prstGeom>
        </p:spPr>
        <p:txBody>
          <a:bodyPr wrap="square">
            <a:spAutoFit/>
          </a:bodyPr>
          <a:lstStyle/>
          <a:p>
            <a:pPr>
              <a:spcAft>
                <a:spcPts val="800"/>
              </a:spcAft>
            </a:pPr>
            <a:r>
              <a:rPr lang="en-US" sz="2000" dirty="0">
                <a:latin typeface="Narkisim" panose="020E0502050101010101" pitchFamily="34" charset="-79"/>
                <a:ea typeface="PMingLiU"/>
                <a:cs typeface="Narkisim" panose="020E0502050101010101" pitchFamily="34" charset="-79"/>
              </a:rPr>
              <a:t>Southeast Legal Aid</a:t>
            </a:r>
          </a:p>
          <a:p>
            <a:pPr>
              <a:spcAft>
                <a:spcPts val="800"/>
              </a:spcAft>
            </a:pPr>
            <a:r>
              <a:rPr lang="en-US" sz="2000" dirty="0">
                <a:solidFill>
                  <a:srgbClr val="FA2B5C"/>
                </a:solidFill>
                <a:latin typeface="Narkisim" panose="020E0502050101010101" pitchFamily="34" charset="-79"/>
                <a:ea typeface="PMingLiU"/>
                <a:cs typeface="Narkisim" panose="020E0502050101010101" pitchFamily="34" charset="-79"/>
                <a:hlinkClick r:id="rId3">
                  <a:extLst>
                    <a:ext uri="{A12FA001-AC4F-418D-AE19-62706E023703}">
                      <ahyp:hlinkClr xmlns:ahyp="http://schemas.microsoft.com/office/drawing/2018/hyperlinkcolor" val="tx"/>
                    </a:ext>
                  </a:extLst>
                </a:hlinkClick>
              </a:rPr>
              <a:t>http://www.selegal.org/leases.htm</a:t>
            </a:r>
            <a:endParaRPr lang="en-US" sz="2000" dirty="0">
              <a:solidFill>
                <a:srgbClr val="FA2B5C"/>
              </a:solidFill>
              <a:latin typeface="Narkisim" panose="020E0502050101010101" pitchFamily="34" charset="-79"/>
              <a:ea typeface="PMingLiU"/>
              <a:cs typeface="Narkisim" panose="020E0502050101010101" pitchFamily="34" charset="-79"/>
            </a:endParaRPr>
          </a:p>
          <a:p>
            <a:pPr>
              <a:spcAft>
                <a:spcPts val="800"/>
              </a:spcAft>
            </a:pPr>
            <a:r>
              <a:rPr lang="en-US" sz="2000" dirty="0">
                <a:latin typeface="Narkisim" panose="020E0502050101010101" pitchFamily="34" charset="-79"/>
                <a:ea typeface="PMingLiU"/>
                <a:cs typeface="Narkisim" panose="020E0502050101010101" pitchFamily="34" charset="-79"/>
              </a:rPr>
              <a:t>Legal Aid Society (TN)</a:t>
            </a:r>
          </a:p>
          <a:p>
            <a:pPr>
              <a:spcAft>
                <a:spcPts val="800"/>
              </a:spcAft>
            </a:pPr>
            <a:r>
              <a:rPr lang="en-US" sz="2000" dirty="0">
                <a:latin typeface="Narkisim" panose="020E0502050101010101" pitchFamily="34" charset="-79"/>
                <a:ea typeface="PMingLiU"/>
                <a:cs typeface="Narkisim" panose="020E0502050101010101" pitchFamily="34" charset="-79"/>
                <a:hlinkClick r:id="rId4"/>
              </a:rPr>
              <a:t>www.las.org</a:t>
            </a:r>
            <a:endParaRPr lang="en-US" sz="2000" dirty="0">
              <a:latin typeface="Narkisim" panose="020E0502050101010101" pitchFamily="34" charset="-79"/>
              <a:ea typeface="PMingLiU"/>
              <a:cs typeface="Narkisim" panose="020E0502050101010101" pitchFamily="34" charset="-79"/>
            </a:endParaRPr>
          </a:p>
          <a:p>
            <a:pPr>
              <a:spcAft>
                <a:spcPts val="800"/>
              </a:spcAft>
            </a:pPr>
            <a:r>
              <a:rPr lang="en-US" sz="2000" dirty="0">
                <a:latin typeface="Narkisim" panose="020E0502050101010101" pitchFamily="34" charset="-79"/>
                <a:ea typeface="PMingLiU"/>
                <a:cs typeface="Narkisim" panose="020E0502050101010101" pitchFamily="34" charset="-79"/>
              </a:rPr>
              <a:t>Apartment affordability calculator </a:t>
            </a:r>
            <a:r>
              <a:rPr lang="en-US" sz="2000" dirty="0">
                <a:latin typeface="Narkisim" panose="020E0502050101010101" pitchFamily="34" charset="-79"/>
                <a:ea typeface="PMingLiU"/>
                <a:cs typeface="Narkisim" panose="020E0502050101010101" pitchFamily="34" charset="-79"/>
                <a:hlinkClick r:id="rId5"/>
              </a:rPr>
              <a:t>http://www.myapartmentmap.com/affordable_housing/calculator/</a:t>
            </a:r>
            <a:endParaRPr lang="en-US" sz="2000" dirty="0">
              <a:latin typeface="Narkisim" panose="020E0502050101010101" pitchFamily="34" charset="-79"/>
              <a:ea typeface="PMingLiU"/>
              <a:cs typeface="Narkisim" panose="020E0502050101010101" pitchFamily="34" charset="-79"/>
            </a:endParaRPr>
          </a:p>
          <a:p>
            <a:pPr>
              <a:spcAft>
                <a:spcPts val="800"/>
              </a:spcAft>
            </a:pPr>
            <a:r>
              <a:rPr lang="en-US" sz="2000" dirty="0">
                <a:latin typeface="Narkisim" panose="020E0502050101010101" pitchFamily="34" charset="-79"/>
                <a:ea typeface="PMingLiU"/>
                <a:cs typeface="Narkisim" panose="020E0502050101010101" pitchFamily="34" charset="-79"/>
              </a:rPr>
              <a:t>Rent calculators</a:t>
            </a:r>
          </a:p>
          <a:p>
            <a:pPr>
              <a:spcAft>
                <a:spcPts val="800"/>
              </a:spcAft>
            </a:pPr>
            <a:r>
              <a:rPr lang="en-US" sz="2000" dirty="0">
                <a:latin typeface="Narkisim" panose="020E0502050101010101" pitchFamily="34" charset="-79"/>
                <a:ea typeface="PMingLiU"/>
                <a:cs typeface="Narkisim" panose="020E0502050101010101" pitchFamily="34" charset="-79"/>
                <a:hlinkClick r:id="rId6"/>
              </a:rPr>
              <a:t>http://firstapartmentguide.com/rent-calculator</a:t>
            </a:r>
            <a:endParaRPr lang="en-US" sz="2000" dirty="0">
              <a:latin typeface="Narkisim" panose="020E0502050101010101" pitchFamily="34" charset="-79"/>
              <a:ea typeface="PMingLiU"/>
              <a:cs typeface="Narkisim" panose="020E0502050101010101" pitchFamily="34" charset="-79"/>
            </a:endParaRPr>
          </a:p>
          <a:p>
            <a:pPr>
              <a:spcAft>
                <a:spcPts val="800"/>
              </a:spcAft>
            </a:pPr>
            <a:r>
              <a:rPr lang="en-US" sz="2000" dirty="0">
                <a:latin typeface="Narkisim" panose="020E0502050101010101" pitchFamily="34" charset="-79"/>
                <a:cs typeface="Narkisim" panose="020E0502050101010101" pitchFamily="34" charset="-79"/>
                <a:hlinkClick r:id="rId7"/>
              </a:rPr>
              <a:t>http://www.realtor.com/mortgage/tools/rent-or-buy-calculator</a:t>
            </a:r>
            <a:endParaRPr lang="en-US" sz="2000" dirty="0">
              <a:latin typeface="Narkisim" panose="020E0502050101010101" pitchFamily="34" charset="-79"/>
              <a:cs typeface="Narkisim" panose="020E0502050101010101" pitchFamily="34" charset="-79"/>
            </a:endParaRPr>
          </a:p>
          <a:p>
            <a:pPr>
              <a:spcAft>
                <a:spcPts val="800"/>
              </a:spcAft>
            </a:pPr>
            <a:r>
              <a:rPr lang="en-US" sz="2000" dirty="0">
                <a:latin typeface="Narkisim" panose="020E0502050101010101" pitchFamily="34" charset="-79"/>
                <a:ea typeface="PMingLiU"/>
                <a:cs typeface="Narkisim" panose="020E0502050101010101" pitchFamily="34" charset="-79"/>
              </a:rPr>
              <a:t>U.S. Dept. of Housing &amp; Urban Development (HUD)</a:t>
            </a:r>
          </a:p>
          <a:p>
            <a:pPr>
              <a:spcAft>
                <a:spcPts val="800"/>
              </a:spcAft>
            </a:pPr>
            <a:r>
              <a:rPr lang="en-US" sz="2000" dirty="0">
                <a:solidFill>
                  <a:srgbClr val="FF0000"/>
                </a:solidFill>
                <a:latin typeface="Narkisim" panose="020E0502050101010101" pitchFamily="34" charset="-79"/>
                <a:ea typeface="Calibri" panose="020F0502020204030204" pitchFamily="34" charset="0"/>
                <a:cs typeface="Narkisim" panose="020E0502050101010101" pitchFamily="34" charset="-79"/>
                <a:hlinkClick r:id="rId8"/>
              </a:rPr>
              <a:t>https://www.hud.gov/topics/rental_assistance</a:t>
            </a:r>
            <a:endParaRPr lang="en-US" sz="2000" dirty="0">
              <a:solidFill>
                <a:srgbClr val="FF0000"/>
              </a:solidFill>
              <a:latin typeface="Narkisim" panose="020E0502050101010101" pitchFamily="34" charset="-79"/>
              <a:ea typeface="Calibri" panose="020F0502020204030204" pitchFamily="34" charset="0"/>
              <a:cs typeface="Narkisim" panose="020E0502050101010101" pitchFamily="34" charset="-79"/>
            </a:endParaRPr>
          </a:p>
          <a:p>
            <a:pPr>
              <a:spcAft>
                <a:spcPts val="800"/>
              </a:spcAft>
            </a:pPr>
            <a:endParaRPr lang="en-US" sz="2000" dirty="0">
              <a:solidFill>
                <a:srgbClr val="FF0000"/>
              </a:solidFill>
              <a:latin typeface="Narkisim" panose="020E0502050101010101" pitchFamily="34" charset="-79"/>
              <a:ea typeface="Calibri" panose="020F0502020204030204" pitchFamily="34" charset="0"/>
              <a:cs typeface="Narkisim" panose="020E0502050101010101" pitchFamily="34" charset="-79"/>
            </a:endParaRPr>
          </a:p>
        </p:txBody>
      </p:sp>
      <p:sp>
        <p:nvSpPr>
          <p:cNvPr id="4" name="TextBox 3"/>
          <p:cNvSpPr txBox="1"/>
          <p:nvPr/>
        </p:nvSpPr>
        <p:spPr>
          <a:xfrm>
            <a:off x="3842819" y="246347"/>
            <a:ext cx="3967753" cy="630942"/>
          </a:xfrm>
          <a:prstGeom prst="rect">
            <a:avLst/>
          </a:prstGeom>
          <a:noFill/>
        </p:spPr>
        <p:txBody>
          <a:bodyPr wrap="none" rtlCol="0">
            <a:spAutoFit/>
          </a:bodyPr>
          <a:lstStyle/>
          <a:p>
            <a:r>
              <a:rPr lang="en-US" sz="3500" dirty="0">
                <a:solidFill>
                  <a:srgbClr val="6CC049"/>
                </a:solidFill>
                <a:latin typeface="ADLaM Display" panose="02010000000000000000" pitchFamily="2" charset="0"/>
                <a:ea typeface="ADLaM Display" panose="02010000000000000000" pitchFamily="2" charset="0"/>
                <a:cs typeface="ADLaM Display" panose="02010000000000000000" pitchFamily="2" charset="0"/>
              </a:rPr>
              <a:t>Helpful Websites </a:t>
            </a:r>
          </a:p>
        </p:txBody>
      </p:sp>
    </p:spTree>
    <p:extLst>
      <p:ext uri="{BB962C8B-B14F-4D97-AF65-F5344CB8AC3E}">
        <p14:creationId xmlns:p14="http://schemas.microsoft.com/office/powerpoint/2010/main" val="32654391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p15:prstTrans prst="curtains"/>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262743" y="184331"/>
            <a:ext cx="9470572" cy="1200329"/>
          </a:xfrm>
          <a:prstGeom prst="rect">
            <a:avLst/>
          </a:prstGeom>
          <a:noFill/>
        </p:spPr>
        <p:txBody>
          <a:bodyPr wrap="square" rtlCol="0">
            <a:spAutoFit/>
          </a:bodyPr>
          <a:lstStyle/>
          <a:p>
            <a:r>
              <a:rPr lang="en-US" sz="2400" dirty="0">
                <a:solidFill>
                  <a:srgbClr val="003399"/>
                </a:solidFill>
                <a:latin typeface="Narkisim" panose="020E0502050101010101" pitchFamily="34" charset="-79"/>
                <a:cs typeface="Narkisim" panose="020E0502050101010101" pitchFamily="34" charset="-79"/>
              </a:rPr>
              <a:t>In summary, you should put a lot of time and thought into deciding your housing needs and what you can afford. And be sure to read all the fine print before signing on the dotted line for your lease! </a:t>
            </a:r>
          </a:p>
        </p:txBody>
      </p:sp>
      <p:pic>
        <p:nvPicPr>
          <p:cNvPr id="5" name="Picture 4" descr="A group of hands holding keys&#10;&#10;Description automatically generated">
            <a:extLst>
              <a:ext uri="{FF2B5EF4-FFF2-40B4-BE49-F238E27FC236}">
                <a16:creationId xmlns:a16="http://schemas.microsoft.com/office/drawing/2014/main" id="{0BBACFF7-70E4-8E22-8AF8-152AC6B2697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62743" y="1795752"/>
            <a:ext cx="3737928" cy="2487421"/>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7" name="Picture 6" descr="A group of colorful buildings with keys&#10;&#10;Description automatically generated">
            <a:extLst>
              <a:ext uri="{FF2B5EF4-FFF2-40B4-BE49-F238E27FC236}">
                <a16:creationId xmlns:a16="http://schemas.microsoft.com/office/drawing/2014/main" id="{AB859613-6A1A-80C3-D4CE-3506D0D39AF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01460" y="1846826"/>
            <a:ext cx="3943668" cy="2629112"/>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36073441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p15:prstTrans prst="curtains"/>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156097" y="882949"/>
            <a:ext cx="5879805" cy="1908215"/>
          </a:xfrm>
          <a:prstGeom prst="rect">
            <a:avLst/>
          </a:prstGeom>
          <a:noFill/>
        </p:spPr>
        <p:txBody>
          <a:bodyPr wrap="square" rtlCol="0">
            <a:spAutoFit/>
          </a:bodyPr>
          <a:lstStyle/>
          <a:p>
            <a:pPr algn="ctr"/>
            <a:r>
              <a:rPr lang="en-US" sz="3200" dirty="0">
                <a:latin typeface="Narkisim" panose="020E0502050101010101" pitchFamily="34" charset="-79"/>
                <a:cs typeface="Narkisim" panose="020E0502050101010101" pitchFamily="34" charset="-79"/>
              </a:rPr>
              <a:t>Ann A. Berry, Ph.D.</a:t>
            </a:r>
          </a:p>
          <a:p>
            <a:pPr algn="ctr"/>
            <a:r>
              <a:rPr lang="en-US" sz="2400" dirty="0">
                <a:latin typeface="Narkisim" panose="020E0502050101010101" pitchFamily="34" charset="-79"/>
                <a:cs typeface="Narkisim" panose="020E0502050101010101" pitchFamily="34" charset="-79"/>
              </a:rPr>
              <a:t>Professor &amp; Consumer Economics Specialist</a:t>
            </a:r>
          </a:p>
          <a:p>
            <a:pPr algn="ctr"/>
            <a:r>
              <a:rPr lang="en-US" sz="2400" dirty="0">
                <a:latin typeface="Narkisim" panose="020E0502050101010101" pitchFamily="34" charset="-79"/>
                <a:cs typeface="Narkisim" panose="020E0502050101010101" pitchFamily="34" charset="-79"/>
              </a:rPr>
              <a:t>Department of Family &amp; Consumer Sciences</a:t>
            </a:r>
          </a:p>
          <a:p>
            <a:pPr algn="ctr"/>
            <a:endParaRPr lang="en-US" sz="2400" dirty="0">
              <a:latin typeface="Narkisim" panose="020E0502050101010101" pitchFamily="34" charset="-79"/>
              <a:cs typeface="Narkisim" panose="020E0502050101010101" pitchFamily="34" charset="-79"/>
            </a:endParaRPr>
          </a:p>
          <a:p>
            <a:pPr algn="ctr"/>
            <a:r>
              <a:rPr lang="en-US" sz="1400" dirty="0">
                <a:latin typeface="Narkisim" panose="020E0502050101010101" pitchFamily="34" charset="-79"/>
                <a:cs typeface="Narkisim" panose="020E0502050101010101" pitchFamily="34" charset="-79"/>
              </a:rPr>
              <a:t>May 2025</a:t>
            </a:r>
          </a:p>
        </p:txBody>
      </p:sp>
      <p:sp>
        <p:nvSpPr>
          <p:cNvPr id="6" name="TextBox 5"/>
          <p:cNvSpPr txBox="1"/>
          <p:nvPr/>
        </p:nvSpPr>
        <p:spPr>
          <a:xfrm>
            <a:off x="1785265" y="5197169"/>
            <a:ext cx="8392886" cy="646331"/>
          </a:xfrm>
          <a:prstGeom prst="rect">
            <a:avLst/>
          </a:prstGeom>
          <a:noFill/>
        </p:spPr>
        <p:txBody>
          <a:bodyPr wrap="square" rtlCol="0">
            <a:spAutoFit/>
          </a:bodyPr>
          <a:lstStyle/>
          <a:p>
            <a:pPr algn="ctr"/>
            <a:r>
              <a:rPr lang="en-US" i="1" dirty="0">
                <a:latin typeface="Narkisim" panose="020E0502050101010101" pitchFamily="34" charset="-79"/>
                <a:cs typeface="Narkisim" panose="020E0502050101010101" pitchFamily="34" charset="-79"/>
              </a:rPr>
              <a:t>The University of Tennessee Extension offers its programs to all eligible persons regardless of race, color, national origin, sex, age, or disability, and is an Equal Opportunity Employer.</a:t>
            </a:r>
          </a:p>
        </p:txBody>
      </p:sp>
      <p:grpSp>
        <p:nvGrpSpPr>
          <p:cNvPr id="12" name="Group 11">
            <a:extLst>
              <a:ext uri="{FF2B5EF4-FFF2-40B4-BE49-F238E27FC236}">
                <a16:creationId xmlns:a16="http://schemas.microsoft.com/office/drawing/2014/main" id="{F8570DC7-9970-5DB7-AA89-48055EAF5D33}"/>
              </a:ext>
            </a:extLst>
          </p:cNvPr>
          <p:cNvGrpSpPr/>
          <p:nvPr/>
        </p:nvGrpSpPr>
        <p:grpSpPr>
          <a:xfrm>
            <a:off x="3042518" y="3429000"/>
            <a:ext cx="6106962" cy="1130333"/>
            <a:chOff x="3290513" y="3429000"/>
            <a:chExt cx="6106962" cy="1130333"/>
          </a:xfrm>
        </p:grpSpPr>
        <p:pic>
          <p:nvPicPr>
            <p:cNvPr id="9" name="Picture 8" descr="A green and grey text on a black background&#10;&#10;AI-generated content may be incorrect.">
              <a:extLst>
                <a:ext uri="{FF2B5EF4-FFF2-40B4-BE49-F238E27FC236}">
                  <a16:creationId xmlns:a16="http://schemas.microsoft.com/office/drawing/2014/main" id="{45315305-69A8-F0D0-97AF-B691D140013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82432" y="3429000"/>
              <a:ext cx="4415043" cy="1130333"/>
            </a:xfrm>
            <a:prstGeom prst="rect">
              <a:avLst/>
            </a:prstGeom>
          </p:spPr>
        </p:pic>
        <p:pic>
          <p:nvPicPr>
            <p:cNvPr id="11" name="Picture 10" descr="A logo of a group of people&#10;&#10;AI-generated content may be incorrect.">
              <a:extLst>
                <a:ext uri="{FF2B5EF4-FFF2-40B4-BE49-F238E27FC236}">
                  <a16:creationId xmlns:a16="http://schemas.microsoft.com/office/drawing/2014/main" id="{42C10B61-BB15-A41F-03CF-DB0C082F74A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90513" y="3429000"/>
              <a:ext cx="1426846" cy="1130333"/>
            </a:xfrm>
            <a:prstGeom prst="rect">
              <a:avLst/>
            </a:prstGeom>
          </p:spPr>
        </p:pic>
      </p:grpSp>
    </p:spTree>
    <p:extLst>
      <p:ext uri="{BB962C8B-B14F-4D97-AF65-F5344CB8AC3E}">
        <p14:creationId xmlns:p14="http://schemas.microsoft.com/office/powerpoint/2010/main" val="17241903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p15:prstTrans prst="curtains"/>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3497" y="222494"/>
            <a:ext cx="11548308" cy="5574603"/>
          </a:xfrm>
          <a:prstGeom prst="rect">
            <a:avLst/>
          </a:prstGeom>
          <a:noFill/>
        </p:spPr>
        <p:txBody>
          <a:bodyPr wrap="square" rtlCol="0">
            <a:spAutoFit/>
          </a:bodyPr>
          <a:lstStyle/>
          <a:p>
            <a:r>
              <a:rPr lang="en-US" sz="2200" dirty="0">
                <a:latin typeface="Narkisim" panose="020E0502050101010101" pitchFamily="34" charset="-79"/>
                <a:cs typeface="Narkisim" panose="020E0502050101010101" pitchFamily="34" charset="-79"/>
              </a:rPr>
              <a:t>Finding a place to live that fits your budget and lifestyle is very important at any stage of your life. When you are first starting out, your housing options may be limited</a:t>
            </a:r>
            <a:r>
              <a:rPr lang="en-US" sz="2200" dirty="0">
                <a:latin typeface="Narkisim" panose="020E0502050101010101" pitchFamily="34" charset="-79"/>
                <a:ea typeface="Calibri" panose="020F0502020204030204" pitchFamily="34" charset="0"/>
                <a:cs typeface="Narkisim" panose="020E0502050101010101" pitchFamily="34" charset="-79"/>
              </a:rPr>
              <a:t>−</a:t>
            </a:r>
            <a:r>
              <a:rPr lang="en-US" sz="2200" dirty="0">
                <a:latin typeface="Narkisim" panose="020E0502050101010101" pitchFamily="34" charset="-79"/>
                <a:cs typeface="Narkisim" panose="020E0502050101010101" pitchFamily="34" charset="-79"/>
              </a:rPr>
              <a:t>by your budget or by where you live and what is available. </a:t>
            </a:r>
          </a:p>
          <a:p>
            <a:endParaRPr lang="en-US" sz="2200" dirty="0">
              <a:latin typeface="Narkisim" panose="020E0502050101010101" pitchFamily="34" charset="-79"/>
              <a:cs typeface="Narkisim" panose="020E0502050101010101" pitchFamily="34" charset="-79"/>
            </a:endParaRPr>
          </a:p>
          <a:p>
            <a:r>
              <a:rPr lang="en-US" sz="2200" dirty="0">
                <a:latin typeface="Narkisim" panose="020E0502050101010101" pitchFamily="34" charset="-79"/>
                <a:cs typeface="Narkisim" panose="020E0502050101010101" pitchFamily="34" charset="-79"/>
              </a:rPr>
              <a:t>Key questions you need to consider whether you want to rent or own:</a:t>
            </a:r>
          </a:p>
          <a:p>
            <a:endParaRPr lang="en-US" dirty="0">
              <a:latin typeface="Narkisim" panose="020E0502050101010101" pitchFamily="34" charset="-79"/>
              <a:cs typeface="Narkisim" panose="020E0502050101010101" pitchFamily="34" charset="-79"/>
            </a:endParaRPr>
          </a:p>
          <a:p>
            <a:pPr marL="285750" indent="-285750">
              <a:lnSpc>
                <a:spcPct val="150000"/>
              </a:lnSpc>
              <a:buFont typeface="Wingdings" panose="05000000000000000000" pitchFamily="2" charset="2"/>
              <a:buChar char="v"/>
            </a:pPr>
            <a:r>
              <a:rPr lang="en-US" sz="2200" dirty="0">
                <a:latin typeface="Narkisim" panose="020E0502050101010101" pitchFamily="34" charset="-79"/>
                <a:cs typeface="Narkisim" panose="020E0502050101010101" pitchFamily="34" charset="-79"/>
              </a:rPr>
              <a:t>Will you be staying in your hometown?</a:t>
            </a:r>
          </a:p>
          <a:p>
            <a:pPr marL="285750" indent="-285750">
              <a:lnSpc>
                <a:spcPct val="150000"/>
              </a:lnSpc>
              <a:buFont typeface="Wingdings" panose="05000000000000000000" pitchFamily="2" charset="2"/>
              <a:buChar char="v"/>
            </a:pPr>
            <a:r>
              <a:rPr lang="en-US" sz="2200" dirty="0">
                <a:latin typeface="Narkisim" panose="020E0502050101010101" pitchFamily="34" charset="-79"/>
                <a:cs typeface="Narkisim" panose="020E0502050101010101" pitchFamily="34" charset="-79"/>
              </a:rPr>
              <a:t>Are you moving to go to college?</a:t>
            </a:r>
          </a:p>
          <a:p>
            <a:pPr marL="285750" indent="-285750">
              <a:lnSpc>
                <a:spcPct val="150000"/>
              </a:lnSpc>
              <a:buFont typeface="Wingdings" panose="05000000000000000000" pitchFamily="2" charset="2"/>
              <a:buChar char="v"/>
            </a:pPr>
            <a:r>
              <a:rPr lang="en-US" sz="2200" dirty="0">
                <a:latin typeface="Narkisim" panose="020E0502050101010101" pitchFamily="34" charset="-79"/>
                <a:cs typeface="Narkisim" panose="020E0502050101010101" pitchFamily="34" charset="-79"/>
              </a:rPr>
              <a:t>Are you moving to start a new job?</a:t>
            </a:r>
          </a:p>
          <a:p>
            <a:pPr marL="285750" indent="-285750">
              <a:lnSpc>
                <a:spcPct val="150000"/>
              </a:lnSpc>
              <a:buFont typeface="Wingdings" panose="05000000000000000000" pitchFamily="2" charset="2"/>
              <a:buChar char="v"/>
            </a:pPr>
            <a:r>
              <a:rPr lang="en-US" sz="2200" dirty="0">
                <a:latin typeface="Narkisim" panose="020E0502050101010101" pitchFamily="34" charset="-79"/>
                <a:cs typeface="Narkisim" panose="020E0502050101010101" pitchFamily="34" charset="-79"/>
              </a:rPr>
              <a:t>Will you be living with a roommate?</a:t>
            </a:r>
          </a:p>
          <a:p>
            <a:pPr marL="285750" indent="-285750">
              <a:lnSpc>
                <a:spcPct val="150000"/>
              </a:lnSpc>
              <a:buFont typeface="Wingdings" panose="05000000000000000000" pitchFamily="2" charset="2"/>
              <a:buChar char="v"/>
            </a:pPr>
            <a:r>
              <a:rPr lang="en-US" sz="2200" dirty="0">
                <a:latin typeface="Narkisim" panose="020E0502050101010101" pitchFamily="34" charset="-79"/>
                <a:cs typeface="Narkisim" panose="020E0502050101010101" pitchFamily="34" charset="-79"/>
              </a:rPr>
              <a:t>Do you have pets?</a:t>
            </a:r>
          </a:p>
          <a:p>
            <a:pPr marL="285750" indent="-285750">
              <a:lnSpc>
                <a:spcPct val="150000"/>
              </a:lnSpc>
              <a:buFont typeface="Wingdings" panose="05000000000000000000" pitchFamily="2" charset="2"/>
              <a:buChar char="v"/>
            </a:pPr>
            <a:r>
              <a:rPr lang="en-US" sz="2200" dirty="0">
                <a:latin typeface="Narkisim" panose="020E0502050101010101" pitchFamily="34" charset="-79"/>
                <a:cs typeface="Narkisim" panose="020E0502050101010101" pitchFamily="34" charset="-79"/>
              </a:rPr>
              <a:t>Do you have money set aside for </a:t>
            </a:r>
          </a:p>
          <a:p>
            <a:pPr>
              <a:lnSpc>
                <a:spcPct val="150000"/>
              </a:lnSpc>
            </a:pPr>
            <a:r>
              <a:rPr lang="en-US" sz="2200" dirty="0">
                <a:latin typeface="Narkisim" panose="020E0502050101010101" pitchFamily="34" charset="-79"/>
                <a:cs typeface="Narkisim" panose="020E0502050101010101" pitchFamily="34" charset="-79"/>
              </a:rPr>
              <a:t>	moving expenses?</a:t>
            </a:r>
          </a:p>
        </p:txBody>
      </p:sp>
      <p:pic>
        <p:nvPicPr>
          <p:cNvPr id="8" name="Picture 7" descr="A blue and white text&#10;&#10;Description automatically generated">
            <a:extLst>
              <a:ext uri="{FF2B5EF4-FFF2-40B4-BE49-F238E27FC236}">
                <a16:creationId xmlns:a16="http://schemas.microsoft.com/office/drawing/2014/main" id="{66CCB09E-8D78-04BF-877E-DD92CC75B2A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1294" y="1060903"/>
            <a:ext cx="3507209" cy="3507209"/>
          </a:xfrm>
          <a:prstGeom prst="rect">
            <a:avLst/>
          </a:prstGeom>
          <a:ln>
            <a:noFill/>
          </a:ln>
          <a:effectLst>
            <a:softEdge rad="112500"/>
          </a:effectLst>
        </p:spPr>
      </p:pic>
      <p:pic>
        <p:nvPicPr>
          <p:cNvPr id="10" name="Picture 9" descr="A person and cat in kitchen&#10;&#10;Description automatically generated">
            <a:extLst>
              <a:ext uri="{FF2B5EF4-FFF2-40B4-BE49-F238E27FC236}">
                <a16:creationId xmlns:a16="http://schemas.microsoft.com/office/drawing/2014/main" id="{62882A47-4D25-E35B-F4AA-0B924E36BCF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88300" y="3429000"/>
            <a:ext cx="4025294" cy="2788766"/>
          </a:xfrm>
          <a:prstGeom prst="rect">
            <a:avLst/>
          </a:prstGeom>
          <a:ln>
            <a:noFill/>
          </a:ln>
          <a:effectLst>
            <a:softEdge rad="112500"/>
          </a:effectLst>
        </p:spPr>
      </p:pic>
    </p:spTree>
    <p:extLst>
      <p:ext uri="{BB962C8B-B14F-4D97-AF65-F5344CB8AC3E}">
        <p14:creationId xmlns:p14="http://schemas.microsoft.com/office/powerpoint/2010/main" val="4821217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p15:prstTrans prst="curtains"/>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642517" y="557560"/>
            <a:ext cx="6187157" cy="5632311"/>
          </a:xfrm>
          <a:prstGeom prst="rect">
            <a:avLst/>
          </a:prstGeom>
          <a:noFill/>
        </p:spPr>
        <p:txBody>
          <a:bodyPr wrap="square" rtlCol="0">
            <a:spAutoFit/>
          </a:bodyPr>
          <a:lstStyle/>
          <a:p>
            <a:r>
              <a:rPr lang="en-US" dirty="0">
                <a:latin typeface="Narkisim" panose="020E0502050101010101" pitchFamily="34" charset="-79"/>
                <a:cs typeface="Narkisim" panose="020E0502050101010101" pitchFamily="34" charset="-79"/>
              </a:rPr>
              <a:t>Purchasing a home requires commitment to save money for a down payment and closing costs. Most lenders require 20% of the total loan amount for the down payment. Also, a good credit history with a good credit score is required to get the best mortgage rates. THDA (Tennessee Housing Development Agency) offers loans to first-time homebuyers and they require a minimum credit score of 640. Lenders want to see that you have steady employment, too. </a:t>
            </a:r>
          </a:p>
          <a:p>
            <a:endParaRPr lang="en-US" dirty="0">
              <a:latin typeface="Narkisim" panose="020E0502050101010101" pitchFamily="34" charset="-79"/>
              <a:cs typeface="Narkisim" panose="020E0502050101010101" pitchFamily="34" charset="-79"/>
            </a:endParaRPr>
          </a:p>
          <a:p>
            <a:r>
              <a:rPr lang="en-US" dirty="0">
                <a:latin typeface="Narkisim" panose="020E0502050101010101" pitchFamily="34" charset="-79"/>
                <a:cs typeface="Narkisim" panose="020E0502050101010101" pitchFamily="34" charset="-79"/>
              </a:rPr>
              <a:t>Renting might be the better option if you are just starting out working and don’t know how long you plan to be in the area. If you are not sure of your future plans, homeownership may not be your best option right now, so you should consider renting. Many rental companies must run a credit check on you before renting to you. Even renting a house or apartment will require you have some money saved up for moving expenses. We will go into those in detail.</a:t>
            </a:r>
          </a:p>
          <a:p>
            <a:endParaRPr lang="en-US" dirty="0">
              <a:latin typeface="Narkisim" panose="020E0502050101010101" pitchFamily="34" charset="-79"/>
              <a:cs typeface="Narkisim" panose="020E0502050101010101" pitchFamily="34" charset="-79"/>
            </a:endParaRPr>
          </a:p>
          <a:p>
            <a:r>
              <a:rPr lang="en-US" dirty="0">
                <a:latin typeface="Narkisim" panose="020E0502050101010101" pitchFamily="34" charset="-79"/>
                <a:cs typeface="Narkisim" panose="020E0502050101010101" pitchFamily="34" charset="-79"/>
              </a:rPr>
              <a:t>You can visit this website to compare the cost of buying vs renting:</a:t>
            </a:r>
          </a:p>
          <a:p>
            <a:r>
              <a:rPr lang="en-US" dirty="0">
                <a:latin typeface="Narkisim" panose="020E0502050101010101" pitchFamily="34" charset="-79"/>
                <a:cs typeface="Narkisim" panose="020E0502050101010101" pitchFamily="34" charset="-79"/>
                <a:hlinkClick r:id="rId3"/>
              </a:rPr>
              <a:t>http://www.realtor.com/mortgage/tools/rent-or-buy-calculator/</a:t>
            </a:r>
            <a:endParaRPr lang="en-US" dirty="0">
              <a:latin typeface="Narkisim" panose="020E0502050101010101" pitchFamily="34" charset="-79"/>
              <a:cs typeface="Narkisim" panose="020E0502050101010101" pitchFamily="34" charset="-79"/>
            </a:endParaRPr>
          </a:p>
          <a:p>
            <a:endParaRPr lang="en-US" dirty="0">
              <a:latin typeface="Narkisim" panose="020E0502050101010101" pitchFamily="34" charset="-79"/>
              <a:cs typeface="Narkisim" panose="020E0502050101010101" pitchFamily="34" charset="-79"/>
            </a:endParaRPr>
          </a:p>
        </p:txBody>
      </p:sp>
      <p:sp>
        <p:nvSpPr>
          <p:cNvPr id="72" name="TextBox 71"/>
          <p:cNvSpPr txBox="1"/>
          <p:nvPr/>
        </p:nvSpPr>
        <p:spPr>
          <a:xfrm>
            <a:off x="362326" y="194033"/>
            <a:ext cx="3861955" cy="1754326"/>
          </a:xfrm>
          <a:prstGeom prst="rect">
            <a:avLst/>
          </a:prstGeom>
          <a:noFill/>
        </p:spPr>
        <p:txBody>
          <a:bodyPr wrap="none" rtlCol="0">
            <a:spAutoFit/>
          </a:bodyPr>
          <a:lstStyle/>
          <a:p>
            <a:r>
              <a:rPr lang="en-US" b="1" dirty="0">
                <a:latin typeface="Narkisim" panose="020E0502050101010101" pitchFamily="34" charset="-79"/>
                <a:cs typeface="Narkisim" panose="020E0502050101010101" pitchFamily="34" charset="-79"/>
              </a:rPr>
              <a:t>Purchase</a:t>
            </a:r>
          </a:p>
          <a:p>
            <a:pPr marL="285750" indent="-285750">
              <a:buFont typeface="Wingdings" panose="05000000000000000000" pitchFamily="2" charset="2"/>
              <a:buChar char="ü"/>
            </a:pPr>
            <a:r>
              <a:rPr lang="en-US" dirty="0">
                <a:latin typeface="Narkisim" panose="020E0502050101010101" pitchFamily="34" charset="-79"/>
                <a:cs typeface="Narkisim" panose="020E0502050101010101" pitchFamily="34" charset="-79"/>
              </a:rPr>
              <a:t>Enough money for the down payment</a:t>
            </a:r>
          </a:p>
          <a:p>
            <a:pPr marL="285750" indent="-285750">
              <a:buFont typeface="Wingdings" panose="05000000000000000000" pitchFamily="2" charset="2"/>
              <a:buChar char="ü"/>
            </a:pPr>
            <a:r>
              <a:rPr lang="en-US" dirty="0">
                <a:latin typeface="Narkisim" panose="020E0502050101010101" pitchFamily="34" charset="-79"/>
                <a:cs typeface="Narkisim" panose="020E0502050101010101" pitchFamily="34" charset="-79"/>
              </a:rPr>
              <a:t>Good credit score (640 minimum)</a:t>
            </a:r>
          </a:p>
          <a:p>
            <a:pPr marL="285750" indent="-285750">
              <a:buFont typeface="Wingdings" panose="05000000000000000000" pitchFamily="2" charset="2"/>
              <a:buChar char="ü"/>
            </a:pPr>
            <a:r>
              <a:rPr lang="en-US" dirty="0">
                <a:latin typeface="Narkisim" panose="020E0502050101010101" pitchFamily="34" charset="-79"/>
                <a:cs typeface="Narkisim" panose="020E0502050101010101" pitchFamily="34" charset="-79"/>
              </a:rPr>
              <a:t>A steady job</a:t>
            </a:r>
          </a:p>
          <a:p>
            <a:pPr marL="285750" indent="-285750">
              <a:buFont typeface="Wingdings" panose="05000000000000000000" pitchFamily="2" charset="2"/>
              <a:buChar char="ü"/>
            </a:pPr>
            <a:r>
              <a:rPr lang="en-US" dirty="0">
                <a:latin typeface="Narkisim" panose="020E0502050101010101" pitchFamily="34" charset="-79"/>
                <a:cs typeface="Narkisim" panose="020E0502050101010101" pitchFamily="34" charset="-79"/>
              </a:rPr>
              <a:t>Plan to be in location at least 5 years</a:t>
            </a:r>
          </a:p>
          <a:p>
            <a:endParaRPr lang="en-US" dirty="0">
              <a:latin typeface="Narkisim" panose="020E0502050101010101" pitchFamily="34" charset="-79"/>
              <a:cs typeface="Narkisim" panose="020E0502050101010101" pitchFamily="34" charset="-79"/>
            </a:endParaRPr>
          </a:p>
        </p:txBody>
      </p:sp>
      <p:sp>
        <p:nvSpPr>
          <p:cNvPr id="75" name="TextBox 74"/>
          <p:cNvSpPr txBox="1"/>
          <p:nvPr/>
        </p:nvSpPr>
        <p:spPr>
          <a:xfrm>
            <a:off x="1164046" y="1817907"/>
            <a:ext cx="3528530" cy="1477328"/>
          </a:xfrm>
          <a:prstGeom prst="rect">
            <a:avLst/>
          </a:prstGeom>
          <a:noFill/>
        </p:spPr>
        <p:txBody>
          <a:bodyPr wrap="none" rtlCol="0">
            <a:spAutoFit/>
          </a:bodyPr>
          <a:lstStyle/>
          <a:p>
            <a:r>
              <a:rPr lang="en-US" b="1" dirty="0">
                <a:latin typeface="Narkisim" panose="020E0502050101010101" pitchFamily="34" charset="-79"/>
                <a:cs typeface="Narkisim" panose="020E0502050101010101" pitchFamily="34" charset="-79"/>
              </a:rPr>
              <a:t>Rent</a:t>
            </a:r>
          </a:p>
          <a:p>
            <a:pPr marL="285750" indent="-285750">
              <a:buFont typeface="Wingdings" panose="05000000000000000000" pitchFamily="2" charset="2"/>
              <a:buChar char="q"/>
            </a:pPr>
            <a:r>
              <a:rPr lang="en-US" dirty="0">
                <a:latin typeface="Narkisim" panose="020E0502050101010101" pitchFamily="34" charset="-79"/>
                <a:cs typeface="Narkisim" panose="020E0502050101010101" pitchFamily="34" charset="-79"/>
              </a:rPr>
              <a:t>New job?</a:t>
            </a:r>
          </a:p>
          <a:p>
            <a:pPr marL="285750" indent="-285750">
              <a:buFont typeface="Wingdings" panose="05000000000000000000" pitchFamily="2" charset="2"/>
              <a:buChar char="q"/>
            </a:pPr>
            <a:r>
              <a:rPr lang="en-US" dirty="0">
                <a:latin typeface="Narkisim" panose="020E0502050101010101" pitchFamily="34" charset="-79"/>
                <a:cs typeface="Narkisim" panose="020E0502050101010101" pitchFamily="34" charset="-79"/>
              </a:rPr>
              <a:t>Not sure how long will be in area?</a:t>
            </a:r>
          </a:p>
          <a:p>
            <a:pPr marL="285750" indent="-285750">
              <a:buFont typeface="Wingdings" panose="05000000000000000000" pitchFamily="2" charset="2"/>
              <a:buChar char="q"/>
            </a:pPr>
            <a:r>
              <a:rPr lang="en-US" dirty="0">
                <a:latin typeface="Narkisim" panose="020E0502050101010101" pitchFamily="34" charset="-79"/>
                <a:cs typeface="Narkisim" panose="020E0502050101010101" pitchFamily="34" charset="-79"/>
              </a:rPr>
              <a:t>Poor credit?</a:t>
            </a:r>
          </a:p>
          <a:p>
            <a:pPr marL="285750" indent="-285750">
              <a:buFont typeface="Wingdings" panose="05000000000000000000" pitchFamily="2" charset="2"/>
              <a:buChar char="q"/>
            </a:pPr>
            <a:r>
              <a:rPr lang="en-US" dirty="0">
                <a:latin typeface="Narkisim" panose="020E0502050101010101" pitchFamily="34" charset="-79"/>
                <a:cs typeface="Narkisim" panose="020E0502050101010101" pitchFamily="34" charset="-79"/>
              </a:rPr>
              <a:t>Little or no savings?</a:t>
            </a:r>
          </a:p>
        </p:txBody>
      </p:sp>
      <p:pic>
        <p:nvPicPr>
          <p:cNvPr id="3" name="Picture 2" descr="A row of red and white banners in front of a house&#10;&#10;Description automatically generated">
            <a:extLst>
              <a:ext uri="{FF2B5EF4-FFF2-40B4-BE49-F238E27FC236}">
                <a16:creationId xmlns:a16="http://schemas.microsoft.com/office/drawing/2014/main" id="{9B3D4550-32ED-A9B3-7162-C644A5CC674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62316" y="3429000"/>
            <a:ext cx="3195974" cy="3195974"/>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7549048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p15:prstTrans prst="curtains"/>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11518" y="1155652"/>
            <a:ext cx="5616339" cy="669211"/>
          </a:xfrm>
        </p:spPr>
        <p:txBody>
          <a:bodyPr/>
          <a:lstStyle/>
          <a:p>
            <a:r>
              <a:rPr lang="en-US" dirty="0">
                <a:solidFill>
                  <a:srgbClr val="6CC049"/>
                </a:solidFill>
                <a:latin typeface="ADLaM Display" panose="02010000000000000000" pitchFamily="2" charset="0"/>
                <a:ea typeface="ADLaM Display" panose="02010000000000000000" pitchFamily="2" charset="0"/>
                <a:cs typeface="ADLaM Display" panose="02010000000000000000" pitchFamily="2" charset="0"/>
              </a:rPr>
              <a:t>Pros &amp; Cons of Buying</a:t>
            </a:r>
          </a:p>
        </p:txBody>
      </p:sp>
      <p:sp>
        <p:nvSpPr>
          <p:cNvPr id="3" name="Text Placeholder 2"/>
          <p:cNvSpPr>
            <a:spLocks noGrp="1"/>
          </p:cNvSpPr>
          <p:nvPr>
            <p:ph type="body" idx="1"/>
          </p:nvPr>
        </p:nvSpPr>
        <p:spPr>
          <a:xfrm>
            <a:off x="1698135" y="2294339"/>
            <a:ext cx="4645152" cy="471981"/>
          </a:xfrm>
        </p:spPr>
        <p:txBody>
          <a:bodyPr/>
          <a:lstStyle/>
          <a:p>
            <a:r>
              <a:rPr lang="en-US" dirty="0">
                <a:latin typeface="ADLaM Display" panose="02010000000000000000" pitchFamily="2" charset="0"/>
                <a:ea typeface="ADLaM Display" panose="02010000000000000000" pitchFamily="2" charset="0"/>
                <a:cs typeface="ADLaM Display" panose="02010000000000000000" pitchFamily="2" charset="0"/>
              </a:rPr>
              <a:t>Potential Advantages</a:t>
            </a:r>
            <a:r>
              <a:rPr lang="en-US" dirty="0"/>
              <a:t>	</a:t>
            </a:r>
          </a:p>
        </p:txBody>
      </p:sp>
      <p:sp>
        <p:nvSpPr>
          <p:cNvPr id="4" name="Content Placeholder 3"/>
          <p:cNvSpPr>
            <a:spLocks noGrp="1"/>
          </p:cNvSpPr>
          <p:nvPr>
            <p:ph sz="half" idx="2"/>
          </p:nvPr>
        </p:nvSpPr>
        <p:spPr>
          <a:xfrm>
            <a:off x="1450848" y="2769702"/>
            <a:ext cx="4645152" cy="2644457"/>
          </a:xfrm>
        </p:spPr>
        <p:txBody>
          <a:bodyPr>
            <a:noAutofit/>
          </a:bodyPr>
          <a:lstStyle/>
          <a:p>
            <a:pPr>
              <a:buFont typeface="Wingdings" panose="05000000000000000000" pitchFamily="2" charset="2"/>
              <a:buChar char="v"/>
            </a:pPr>
            <a:r>
              <a:rPr lang="en-US" dirty="0">
                <a:latin typeface="Narkisim" panose="020E0502050101010101" pitchFamily="34" charset="-79"/>
                <a:cs typeface="Narkisim" panose="020E0502050101010101" pitchFamily="34" charset="-79"/>
              </a:rPr>
              <a:t>Typically increases in value over time.</a:t>
            </a:r>
          </a:p>
          <a:p>
            <a:pPr>
              <a:buFont typeface="Wingdings" panose="05000000000000000000" pitchFamily="2" charset="2"/>
              <a:buChar char="v"/>
            </a:pPr>
            <a:r>
              <a:rPr lang="en-US" dirty="0">
                <a:latin typeface="Narkisim" panose="020E0502050101010101" pitchFamily="34" charset="-79"/>
                <a:cs typeface="Narkisim" panose="020E0502050101010101" pitchFamily="34" charset="-79"/>
              </a:rPr>
              <a:t>Home equity can be used to help with future financial goals.</a:t>
            </a:r>
          </a:p>
          <a:p>
            <a:pPr>
              <a:buFont typeface="Wingdings" panose="05000000000000000000" pitchFamily="2" charset="2"/>
              <a:buChar char="v"/>
            </a:pPr>
            <a:r>
              <a:rPr lang="en-US" dirty="0">
                <a:latin typeface="Narkisim" panose="020E0502050101010101" pitchFamily="34" charset="-79"/>
                <a:cs typeface="Narkisim" panose="020E0502050101010101" pitchFamily="34" charset="-79"/>
              </a:rPr>
              <a:t>Pride in ownership.</a:t>
            </a:r>
          </a:p>
          <a:p>
            <a:pPr>
              <a:buFont typeface="Wingdings" panose="05000000000000000000" pitchFamily="2" charset="2"/>
              <a:buChar char="v"/>
            </a:pPr>
            <a:r>
              <a:rPr lang="en-US" dirty="0">
                <a:latin typeface="Narkisim" panose="020E0502050101010101" pitchFamily="34" charset="-79"/>
                <a:cs typeface="Narkisim" panose="020E0502050101010101" pitchFamily="34" charset="-79"/>
              </a:rPr>
              <a:t>You control the décor and remodeling.</a:t>
            </a:r>
          </a:p>
          <a:p>
            <a:pPr>
              <a:buFont typeface="Wingdings" panose="05000000000000000000" pitchFamily="2" charset="2"/>
              <a:buChar char="v"/>
            </a:pPr>
            <a:r>
              <a:rPr lang="en-US" dirty="0">
                <a:latin typeface="Narkisim" panose="020E0502050101010101" pitchFamily="34" charset="-79"/>
                <a:cs typeface="Narkisim" panose="020E0502050101010101" pitchFamily="34" charset="-79"/>
              </a:rPr>
              <a:t>Tax deductions.</a:t>
            </a:r>
          </a:p>
        </p:txBody>
      </p:sp>
      <p:sp>
        <p:nvSpPr>
          <p:cNvPr id="5" name="Text Placeholder 4"/>
          <p:cNvSpPr>
            <a:spLocks noGrp="1"/>
          </p:cNvSpPr>
          <p:nvPr>
            <p:ph type="body" sz="quarter" idx="3"/>
          </p:nvPr>
        </p:nvSpPr>
        <p:spPr>
          <a:xfrm>
            <a:off x="6590574" y="2294339"/>
            <a:ext cx="4645152" cy="471981"/>
          </a:xfrm>
        </p:spPr>
        <p:txBody>
          <a:bodyPr/>
          <a:lstStyle/>
          <a:p>
            <a:r>
              <a:rPr lang="en-US" dirty="0">
                <a:latin typeface="ADLaM Display" panose="02010000000000000000" pitchFamily="2" charset="0"/>
                <a:ea typeface="ADLaM Display" panose="02010000000000000000" pitchFamily="2" charset="0"/>
                <a:cs typeface="ADLaM Display" panose="02010000000000000000" pitchFamily="2" charset="0"/>
              </a:rPr>
              <a:t>Potential Disadvantages</a:t>
            </a:r>
          </a:p>
        </p:txBody>
      </p:sp>
      <p:sp>
        <p:nvSpPr>
          <p:cNvPr id="6" name="Content Placeholder 5"/>
          <p:cNvSpPr>
            <a:spLocks noGrp="1"/>
          </p:cNvSpPr>
          <p:nvPr>
            <p:ph sz="quarter" idx="4"/>
          </p:nvPr>
        </p:nvSpPr>
        <p:spPr>
          <a:xfrm>
            <a:off x="6343287" y="2752168"/>
            <a:ext cx="4772960" cy="2801763"/>
          </a:xfrm>
        </p:spPr>
        <p:txBody>
          <a:bodyPr>
            <a:noAutofit/>
          </a:bodyPr>
          <a:lstStyle/>
          <a:p>
            <a:pPr>
              <a:buFont typeface="Wingdings" panose="05000000000000000000" pitchFamily="2" charset="2"/>
              <a:buChar char="v"/>
            </a:pPr>
            <a:r>
              <a:rPr lang="en-US" dirty="0">
                <a:latin typeface="Narkisim" panose="020E0502050101010101" pitchFamily="34" charset="-79"/>
                <a:cs typeface="Narkisim" panose="020E0502050101010101" pitchFamily="34" charset="-79"/>
              </a:rPr>
              <a:t>A long-term financial commitment.</a:t>
            </a:r>
          </a:p>
          <a:p>
            <a:pPr>
              <a:buFont typeface="Wingdings" panose="05000000000000000000" pitchFamily="2" charset="2"/>
              <a:buChar char="v"/>
            </a:pPr>
            <a:r>
              <a:rPr lang="en-US" dirty="0">
                <a:latin typeface="Narkisim" panose="020E0502050101010101" pitchFamily="34" charset="-79"/>
                <a:cs typeface="Narkisim" panose="020E0502050101010101" pitchFamily="34" charset="-79"/>
              </a:rPr>
              <a:t>You must perform maintenance and make all repairs.</a:t>
            </a:r>
          </a:p>
          <a:p>
            <a:pPr>
              <a:buFont typeface="Wingdings" panose="05000000000000000000" pitchFamily="2" charset="2"/>
              <a:buChar char="v"/>
            </a:pPr>
            <a:r>
              <a:rPr lang="en-US" dirty="0">
                <a:latin typeface="Narkisim" panose="020E0502050101010101" pitchFamily="34" charset="-79"/>
                <a:cs typeface="Narkisim" panose="020E0502050101010101" pitchFamily="34" charset="-79"/>
              </a:rPr>
              <a:t>Requires a considerable amount of money for the down payment, closing costs, and moving expenses.</a:t>
            </a:r>
          </a:p>
          <a:p>
            <a:pPr>
              <a:buFont typeface="Wingdings" panose="05000000000000000000" pitchFamily="2" charset="2"/>
              <a:buChar char="v"/>
            </a:pPr>
            <a:r>
              <a:rPr lang="en-US" dirty="0">
                <a:latin typeface="Narkisim" panose="020E0502050101010101" pitchFamily="34" charset="-79"/>
                <a:cs typeface="Narkisim" panose="020E0502050101010101" pitchFamily="34" charset="-79"/>
              </a:rPr>
              <a:t>Can be difficult to sell quickly if you need to move.</a:t>
            </a:r>
          </a:p>
        </p:txBody>
      </p:sp>
      <p:pic>
        <p:nvPicPr>
          <p:cNvPr id="10" name="Picture 9" descr="A house with many tools around it&#10;&#10;Description automatically generated">
            <a:extLst>
              <a:ext uri="{FF2B5EF4-FFF2-40B4-BE49-F238E27FC236}">
                <a16:creationId xmlns:a16="http://schemas.microsoft.com/office/drawing/2014/main" id="{39231618-704C-9306-1F4C-4DF508525BE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905245">
            <a:off x="68046" y="178421"/>
            <a:ext cx="2782713" cy="208703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2" name="Picture 11" descr="A logo of a family and a house&#10;&#10;Description automatically generated">
            <a:extLst>
              <a:ext uri="{FF2B5EF4-FFF2-40B4-BE49-F238E27FC236}">
                <a16:creationId xmlns:a16="http://schemas.microsoft.com/office/drawing/2014/main" id="{B130A74C-B387-5E12-5FBC-19A3A80861D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88616" y="178421"/>
            <a:ext cx="2411215" cy="2010350"/>
          </a:xfrm>
          <a:prstGeom prst="rect">
            <a:avLst/>
          </a:prstGeom>
        </p:spPr>
      </p:pic>
    </p:spTree>
    <p:extLst>
      <p:ext uri="{BB962C8B-B14F-4D97-AF65-F5344CB8AC3E}">
        <p14:creationId xmlns:p14="http://schemas.microsoft.com/office/powerpoint/2010/main" val="180665242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p15:prstTrans prst="curtains"/>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192" y="1266738"/>
            <a:ext cx="5842842" cy="593744"/>
          </a:xfrm>
        </p:spPr>
        <p:txBody>
          <a:bodyPr/>
          <a:lstStyle/>
          <a:p>
            <a:r>
              <a:rPr lang="en-US" dirty="0">
                <a:solidFill>
                  <a:srgbClr val="6CC049"/>
                </a:solidFill>
                <a:latin typeface="ADLaM Display" panose="02010000000000000000" pitchFamily="2" charset="0"/>
                <a:ea typeface="ADLaM Display" panose="02010000000000000000" pitchFamily="2" charset="0"/>
                <a:cs typeface="ADLaM Display" panose="02010000000000000000" pitchFamily="2" charset="0"/>
              </a:rPr>
              <a:t>Pros &amp; Cons of Renting</a:t>
            </a:r>
          </a:p>
        </p:txBody>
      </p:sp>
      <p:sp>
        <p:nvSpPr>
          <p:cNvPr id="3" name="Text Placeholder 2"/>
          <p:cNvSpPr>
            <a:spLocks noGrp="1"/>
          </p:cNvSpPr>
          <p:nvPr>
            <p:ph type="body" idx="1"/>
          </p:nvPr>
        </p:nvSpPr>
        <p:spPr>
          <a:xfrm>
            <a:off x="1447191" y="1963794"/>
            <a:ext cx="4645152" cy="505537"/>
          </a:xfrm>
        </p:spPr>
        <p:txBody>
          <a:bodyPr/>
          <a:lstStyle/>
          <a:p>
            <a:r>
              <a:rPr lang="en-US" dirty="0">
                <a:latin typeface="ADLaM Display" panose="02010000000000000000" pitchFamily="2" charset="0"/>
                <a:ea typeface="ADLaM Display" panose="02010000000000000000" pitchFamily="2" charset="0"/>
                <a:cs typeface="ADLaM Display" panose="02010000000000000000" pitchFamily="2" charset="0"/>
              </a:rPr>
              <a:t>Potential Advantages</a:t>
            </a:r>
          </a:p>
        </p:txBody>
      </p:sp>
      <p:sp>
        <p:nvSpPr>
          <p:cNvPr id="4" name="Content Placeholder 3"/>
          <p:cNvSpPr>
            <a:spLocks noGrp="1"/>
          </p:cNvSpPr>
          <p:nvPr>
            <p:ph sz="half" idx="2"/>
          </p:nvPr>
        </p:nvSpPr>
        <p:spPr>
          <a:xfrm>
            <a:off x="1447191" y="2499028"/>
            <a:ext cx="4645152" cy="2644457"/>
          </a:xfrm>
        </p:spPr>
        <p:txBody>
          <a:bodyPr>
            <a:normAutofit fontScale="85000" lnSpcReduction="10000"/>
          </a:bodyPr>
          <a:lstStyle/>
          <a:p>
            <a:pPr>
              <a:buFont typeface="Wingdings" panose="05000000000000000000" pitchFamily="2" charset="2"/>
              <a:buChar char="v"/>
            </a:pPr>
            <a:r>
              <a:rPr lang="en-US" dirty="0">
                <a:latin typeface="Narkisim" panose="020E0502050101010101" pitchFamily="34" charset="-79"/>
                <a:cs typeface="Narkisim" panose="020E0502050101010101" pitchFamily="34" charset="-79"/>
              </a:rPr>
              <a:t>Short-term commitment: Easier to move on short notice than if you were purchasing your home.</a:t>
            </a:r>
          </a:p>
          <a:p>
            <a:pPr>
              <a:buFont typeface="Wingdings" panose="05000000000000000000" pitchFamily="2" charset="2"/>
              <a:buChar char="v"/>
            </a:pPr>
            <a:r>
              <a:rPr lang="en-US" dirty="0">
                <a:latin typeface="Narkisim" panose="020E0502050101010101" pitchFamily="34" charset="-79"/>
                <a:cs typeface="Narkisim" panose="020E0502050101010101" pitchFamily="34" charset="-79"/>
              </a:rPr>
              <a:t>The landlord is responsible for repairs and maintenance.</a:t>
            </a:r>
          </a:p>
          <a:p>
            <a:pPr>
              <a:buFont typeface="Wingdings" panose="05000000000000000000" pitchFamily="2" charset="2"/>
              <a:buChar char="v"/>
            </a:pPr>
            <a:r>
              <a:rPr lang="en-US" dirty="0">
                <a:latin typeface="Narkisim" panose="020E0502050101010101" pitchFamily="34" charset="-79"/>
                <a:cs typeface="Narkisim" panose="020E0502050101010101" pitchFamily="34" charset="-79"/>
              </a:rPr>
              <a:t>While they can be expensive, move-in deposits are lower than the down payment and closing costs involved in purchasing a home.</a:t>
            </a:r>
          </a:p>
        </p:txBody>
      </p:sp>
      <p:sp>
        <p:nvSpPr>
          <p:cNvPr id="5" name="Text Placeholder 4"/>
          <p:cNvSpPr>
            <a:spLocks noGrp="1"/>
          </p:cNvSpPr>
          <p:nvPr>
            <p:ph type="body" sz="quarter" idx="3"/>
          </p:nvPr>
        </p:nvSpPr>
        <p:spPr>
          <a:xfrm>
            <a:off x="6412362" y="1944946"/>
            <a:ext cx="4645152" cy="502083"/>
          </a:xfrm>
        </p:spPr>
        <p:txBody>
          <a:bodyPr/>
          <a:lstStyle/>
          <a:p>
            <a:r>
              <a:rPr lang="en-US" dirty="0">
                <a:latin typeface="ADLaM Display" panose="02010000000000000000" pitchFamily="2" charset="0"/>
                <a:ea typeface="ADLaM Display" panose="02010000000000000000" pitchFamily="2" charset="0"/>
                <a:cs typeface="ADLaM Display" panose="02010000000000000000" pitchFamily="2" charset="0"/>
              </a:rPr>
              <a:t>Potential Disadvantages</a:t>
            </a:r>
          </a:p>
        </p:txBody>
      </p:sp>
      <p:sp>
        <p:nvSpPr>
          <p:cNvPr id="6" name="Content Placeholder 5"/>
          <p:cNvSpPr>
            <a:spLocks noGrp="1"/>
          </p:cNvSpPr>
          <p:nvPr>
            <p:ph sz="quarter" idx="4"/>
          </p:nvPr>
        </p:nvSpPr>
        <p:spPr>
          <a:xfrm>
            <a:off x="6412362" y="2468863"/>
            <a:ext cx="4645152" cy="2637371"/>
          </a:xfrm>
        </p:spPr>
        <p:txBody>
          <a:bodyPr>
            <a:normAutofit fontScale="85000" lnSpcReduction="10000"/>
          </a:bodyPr>
          <a:lstStyle/>
          <a:p>
            <a:pPr>
              <a:buFont typeface="Wingdings" panose="05000000000000000000" pitchFamily="2" charset="2"/>
              <a:buChar char="v"/>
            </a:pPr>
            <a:r>
              <a:rPr lang="en-US" dirty="0">
                <a:latin typeface="Narkisim" panose="020E0502050101010101" pitchFamily="34" charset="-79"/>
                <a:cs typeface="Narkisim" panose="020E0502050101010101" pitchFamily="34" charset="-79"/>
              </a:rPr>
              <a:t>You are not building any equity while paying rent.</a:t>
            </a:r>
          </a:p>
          <a:p>
            <a:pPr>
              <a:buFont typeface="Wingdings" panose="05000000000000000000" pitchFamily="2" charset="2"/>
              <a:buChar char="v"/>
            </a:pPr>
            <a:r>
              <a:rPr lang="en-US" dirty="0">
                <a:latin typeface="Narkisim" panose="020E0502050101010101" pitchFamily="34" charset="-79"/>
                <a:cs typeface="Narkisim" panose="020E0502050101010101" pitchFamily="34" charset="-79"/>
              </a:rPr>
              <a:t>No tax advantages.</a:t>
            </a:r>
          </a:p>
          <a:p>
            <a:pPr>
              <a:buFont typeface="Wingdings" panose="05000000000000000000" pitchFamily="2" charset="2"/>
              <a:buChar char="v"/>
            </a:pPr>
            <a:r>
              <a:rPr lang="en-US" dirty="0">
                <a:latin typeface="Narkisim" panose="020E0502050101010101" pitchFamily="34" charset="-79"/>
                <a:cs typeface="Narkisim" panose="020E0502050101010101" pitchFamily="34" charset="-79"/>
              </a:rPr>
              <a:t>Rent will probably increase from year to year.</a:t>
            </a:r>
          </a:p>
          <a:p>
            <a:pPr>
              <a:buFont typeface="Wingdings" panose="05000000000000000000" pitchFamily="2" charset="2"/>
              <a:buChar char="v"/>
            </a:pPr>
            <a:r>
              <a:rPr lang="en-US" dirty="0">
                <a:latin typeface="Narkisim" panose="020E0502050101010101" pitchFamily="34" charset="-79"/>
                <a:cs typeface="Narkisim" panose="020E0502050101010101" pitchFamily="34" charset="-79"/>
              </a:rPr>
              <a:t>May have restrictions on noise, pets, guests, etc.</a:t>
            </a:r>
          </a:p>
          <a:p>
            <a:endParaRPr lang="en-US" dirty="0"/>
          </a:p>
        </p:txBody>
      </p:sp>
      <p:pic>
        <p:nvPicPr>
          <p:cNvPr id="9" name="Picture 8" descr="A group of animals with a dog&#10;&#10;Description automatically generated">
            <a:extLst>
              <a:ext uri="{FF2B5EF4-FFF2-40B4-BE49-F238E27FC236}">
                <a16:creationId xmlns:a16="http://schemas.microsoft.com/office/drawing/2014/main" id="{70AEDAA4-4C0A-6AD7-76DE-42C60ED9B1B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97231" y="4181874"/>
            <a:ext cx="3546088" cy="2508857"/>
          </a:xfrm>
          <a:prstGeom prst="rect">
            <a:avLst/>
          </a:prstGeom>
        </p:spPr>
      </p:pic>
    </p:spTree>
    <p:extLst>
      <p:ext uri="{BB962C8B-B14F-4D97-AF65-F5344CB8AC3E}">
        <p14:creationId xmlns:p14="http://schemas.microsoft.com/office/powerpoint/2010/main" val="11737547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p15:prstTrans prst="curtains"/>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 name="TextBox 89"/>
          <p:cNvSpPr txBox="1"/>
          <p:nvPr/>
        </p:nvSpPr>
        <p:spPr>
          <a:xfrm>
            <a:off x="289932" y="221297"/>
            <a:ext cx="11753385" cy="707886"/>
          </a:xfrm>
          <a:prstGeom prst="rect">
            <a:avLst/>
          </a:prstGeom>
          <a:noFill/>
        </p:spPr>
        <p:txBody>
          <a:bodyPr wrap="square" rtlCol="0">
            <a:spAutoFit/>
          </a:bodyPr>
          <a:lstStyle/>
          <a:p>
            <a:r>
              <a:rPr lang="en-US" sz="2000" dirty="0">
                <a:latin typeface="Narkisim" panose="020E0502050101010101" pitchFamily="34" charset="-79"/>
                <a:cs typeface="Narkisim" panose="020E0502050101010101" pitchFamily="34" charset="-79"/>
              </a:rPr>
              <a:t>Garage apartments, large apartment complexes with pools and workout rooms, trailers, duplexes, and </a:t>
            </a:r>
          </a:p>
          <a:p>
            <a:r>
              <a:rPr lang="en-US" sz="2000" dirty="0">
                <a:latin typeface="Narkisim" panose="020E0502050101010101" pitchFamily="34" charset="-79"/>
                <a:cs typeface="Narkisim" panose="020E0502050101010101" pitchFamily="34" charset="-79"/>
              </a:rPr>
              <a:t>single-family homes can all be choices available to rent (depending on the area) to keep a roof over your head.</a:t>
            </a:r>
          </a:p>
        </p:txBody>
      </p:sp>
      <p:pic>
        <p:nvPicPr>
          <p:cNvPr id="5" name="Picture 4" descr="A pool with chairs and a building in the background&#10;&#10;Description automatically generated">
            <a:extLst>
              <a:ext uri="{FF2B5EF4-FFF2-40B4-BE49-F238E27FC236}">
                <a16:creationId xmlns:a16="http://schemas.microsoft.com/office/drawing/2014/main" id="{D16D455D-99EC-6830-CF97-C34EFAB361A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1121092">
            <a:off x="3578965" y="1457198"/>
            <a:ext cx="3449201" cy="230266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3" name="Picture 2" descr="A house with a garage&#10;&#10;Description automatically generated">
            <a:extLst>
              <a:ext uri="{FF2B5EF4-FFF2-40B4-BE49-F238E27FC236}">
                <a16:creationId xmlns:a16="http://schemas.microsoft.com/office/drawing/2014/main" id="{B35B19A3-A281-7C08-C4A1-36509F01ABF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400978">
            <a:off x="443695" y="1321707"/>
            <a:ext cx="3278458" cy="218343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9" name="Picture 8" descr="A house with a driveway and trees&#10;&#10;Description automatically generated">
            <a:extLst>
              <a:ext uri="{FF2B5EF4-FFF2-40B4-BE49-F238E27FC236}">
                <a16:creationId xmlns:a16="http://schemas.microsoft.com/office/drawing/2014/main" id="{3440DADA-D034-DF3C-0E1A-974523A2C7C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5069" y="3897664"/>
            <a:ext cx="6513214" cy="201258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1" name="Picture 10" descr="A row of houses with garages&#10;&#10;Description automatically generated">
            <a:extLst>
              <a:ext uri="{FF2B5EF4-FFF2-40B4-BE49-F238E27FC236}">
                <a16:creationId xmlns:a16="http://schemas.microsoft.com/office/drawing/2014/main" id="{1DC6BBDE-1E96-EA69-0232-2F27D130A9A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532446">
            <a:off x="6076481" y="3194288"/>
            <a:ext cx="3609375" cy="236019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3" name="Picture 12" descr="A red house with a white roof&#10;&#10;Description automatically generated">
            <a:extLst>
              <a:ext uri="{FF2B5EF4-FFF2-40B4-BE49-F238E27FC236}">
                <a16:creationId xmlns:a16="http://schemas.microsoft.com/office/drawing/2014/main" id="{BCE2C376-6701-5DEB-CA1C-3EDF08166D4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622711" y="1053117"/>
            <a:ext cx="2464995" cy="293506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91" name="Picture 9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469107" y="4585324"/>
            <a:ext cx="2574210" cy="207164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5" name="Picture 14" descr="A cartoon house with hearts&#10;&#10;Description automatically generated">
            <a:extLst>
              <a:ext uri="{FF2B5EF4-FFF2-40B4-BE49-F238E27FC236}">
                <a16:creationId xmlns:a16="http://schemas.microsoft.com/office/drawing/2014/main" id="{6C124C9A-BCF3-1802-09E5-6EEC73436E58}"/>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367164" y="1228876"/>
            <a:ext cx="2059713" cy="170114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40247097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p15:prstTrans prst="curtains"/>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191" y="1258349"/>
            <a:ext cx="9607661" cy="602133"/>
          </a:xfrm>
        </p:spPr>
        <p:txBody>
          <a:bodyPr/>
          <a:lstStyle/>
          <a:p>
            <a:r>
              <a:rPr lang="en-US" dirty="0">
                <a:solidFill>
                  <a:srgbClr val="6CC049"/>
                </a:solidFill>
                <a:latin typeface="ADLaM Display" panose="02010000000000000000" pitchFamily="2" charset="0"/>
                <a:ea typeface="ADLaM Display" panose="02010000000000000000" pitchFamily="2" charset="0"/>
                <a:cs typeface="ADLaM Display" panose="02010000000000000000" pitchFamily="2" charset="0"/>
              </a:rPr>
              <a:t>Pros &amp; Cons of Renting an </a:t>
            </a:r>
            <a:r>
              <a:rPr lang="en-US" b="1" dirty="0">
                <a:solidFill>
                  <a:srgbClr val="FF8300"/>
                </a:solidFill>
                <a:latin typeface="ADLaM Display" panose="02010000000000000000" pitchFamily="2" charset="0"/>
                <a:ea typeface="ADLaM Display" panose="02010000000000000000" pitchFamily="2" charset="0"/>
                <a:cs typeface="ADLaM Display" panose="02010000000000000000" pitchFamily="2" charset="0"/>
              </a:rPr>
              <a:t>Apartment</a:t>
            </a:r>
          </a:p>
        </p:txBody>
      </p:sp>
      <p:sp>
        <p:nvSpPr>
          <p:cNvPr id="3" name="Text Placeholder 2"/>
          <p:cNvSpPr>
            <a:spLocks noGrp="1"/>
          </p:cNvSpPr>
          <p:nvPr>
            <p:ph type="body" idx="1"/>
          </p:nvPr>
        </p:nvSpPr>
        <p:spPr>
          <a:xfrm>
            <a:off x="1447191" y="2019549"/>
            <a:ext cx="4645152" cy="438425"/>
          </a:xfrm>
        </p:spPr>
        <p:txBody>
          <a:bodyPr/>
          <a:lstStyle/>
          <a:p>
            <a:r>
              <a:rPr lang="en-US" dirty="0">
                <a:latin typeface="ADLaM Display" panose="02010000000000000000" pitchFamily="2" charset="0"/>
                <a:ea typeface="ADLaM Display" panose="02010000000000000000" pitchFamily="2" charset="0"/>
                <a:cs typeface="ADLaM Display" panose="02010000000000000000" pitchFamily="2" charset="0"/>
              </a:rPr>
              <a:t>Potential advantages</a:t>
            </a:r>
          </a:p>
        </p:txBody>
      </p:sp>
      <p:sp>
        <p:nvSpPr>
          <p:cNvPr id="4" name="Content Placeholder 3"/>
          <p:cNvSpPr>
            <a:spLocks noGrp="1"/>
          </p:cNvSpPr>
          <p:nvPr>
            <p:ph sz="half" idx="2"/>
          </p:nvPr>
        </p:nvSpPr>
        <p:spPr>
          <a:xfrm>
            <a:off x="1447191" y="2617041"/>
            <a:ext cx="4645152" cy="2851685"/>
          </a:xfrm>
        </p:spPr>
        <p:txBody>
          <a:bodyPr>
            <a:normAutofit/>
          </a:bodyPr>
          <a:lstStyle/>
          <a:p>
            <a:pPr>
              <a:buFont typeface="Wingdings" panose="05000000000000000000" pitchFamily="2" charset="2"/>
              <a:buChar char="v"/>
            </a:pPr>
            <a:r>
              <a:rPr lang="en-US" dirty="0">
                <a:latin typeface="Narkisim" panose="020E0502050101010101" pitchFamily="34" charset="-79"/>
                <a:cs typeface="Narkisim" panose="020E0502050101010101" pitchFamily="34" charset="-79"/>
              </a:rPr>
              <a:t>Secure and private entry to the building.</a:t>
            </a:r>
          </a:p>
          <a:p>
            <a:pPr>
              <a:buFont typeface="Wingdings" panose="05000000000000000000" pitchFamily="2" charset="2"/>
              <a:buChar char="v"/>
            </a:pPr>
            <a:r>
              <a:rPr lang="en-US" dirty="0">
                <a:latin typeface="Narkisim" panose="020E0502050101010101" pitchFamily="34" charset="-79"/>
                <a:cs typeface="Narkisim" panose="020E0502050101010101" pitchFamily="34" charset="-79"/>
              </a:rPr>
              <a:t>Greater chance of responsive landlord or property manager.</a:t>
            </a:r>
          </a:p>
          <a:p>
            <a:pPr>
              <a:buFont typeface="Wingdings" panose="05000000000000000000" pitchFamily="2" charset="2"/>
              <a:buChar char="v"/>
            </a:pPr>
            <a:r>
              <a:rPr lang="en-US" dirty="0">
                <a:latin typeface="Narkisim" panose="020E0502050101010101" pitchFamily="34" charset="-79"/>
                <a:cs typeface="Narkisim" panose="020E0502050101010101" pitchFamily="34" charset="-79"/>
              </a:rPr>
              <a:t>May have a pool or workout area.</a:t>
            </a:r>
          </a:p>
        </p:txBody>
      </p:sp>
      <p:sp>
        <p:nvSpPr>
          <p:cNvPr id="5" name="Text Placeholder 4"/>
          <p:cNvSpPr>
            <a:spLocks noGrp="1"/>
          </p:cNvSpPr>
          <p:nvPr>
            <p:ph type="body" sz="quarter" idx="3"/>
          </p:nvPr>
        </p:nvSpPr>
        <p:spPr>
          <a:xfrm>
            <a:off x="6412362" y="2023003"/>
            <a:ext cx="4645152" cy="434971"/>
          </a:xfrm>
        </p:spPr>
        <p:txBody>
          <a:bodyPr/>
          <a:lstStyle/>
          <a:p>
            <a:r>
              <a:rPr lang="en-US" dirty="0">
                <a:latin typeface="ADLaM Display" panose="02010000000000000000" pitchFamily="2" charset="0"/>
                <a:ea typeface="ADLaM Display" panose="02010000000000000000" pitchFamily="2" charset="0"/>
                <a:cs typeface="ADLaM Display" panose="02010000000000000000" pitchFamily="2" charset="0"/>
              </a:rPr>
              <a:t>Potential disadvantages</a:t>
            </a:r>
          </a:p>
        </p:txBody>
      </p:sp>
      <p:sp>
        <p:nvSpPr>
          <p:cNvPr id="6" name="Content Placeholder 5"/>
          <p:cNvSpPr>
            <a:spLocks noGrp="1"/>
          </p:cNvSpPr>
          <p:nvPr>
            <p:ph sz="quarter" idx="4"/>
          </p:nvPr>
        </p:nvSpPr>
        <p:spPr>
          <a:xfrm>
            <a:off x="6412362" y="2620495"/>
            <a:ext cx="4645152" cy="2838367"/>
          </a:xfrm>
        </p:spPr>
        <p:txBody>
          <a:bodyPr/>
          <a:lstStyle/>
          <a:p>
            <a:pPr>
              <a:buFont typeface="Wingdings" panose="05000000000000000000" pitchFamily="2" charset="2"/>
              <a:buChar char="v"/>
            </a:pPr>
            <a:r>
              <a:rPr lang="en-US" dirty="0">
                <a:latin typeface="Narkisim" panose="020E0502050101010101" pitchFamily="34" charset="-79"/>
                <a:cs typeface="Narkisim" panose="020E0502050101010101" pitchFamily="34" charset="-79"/>
              </a:rPr>
              <a:t>Shared space with all other residents—laundry rooms, etc.</a:t>
            </a:r>
          </a:p>
          <a:p>
            <a:pPr>
              <a:buFont typeface="Wingdings" panose="05000000000000000000" pitchFamily="2" charset="2"/>
              <a:buChar char="v"/>
            </a:pPr>
            <a:r>
              <a:rPr lang="en-US" dirty="0">
                <a:latin typeface="Narkisim" panose="020E0502050101010101" pitchFamily="34" charset="-79"/>
                <a:cs typeface="Narkisim" panose="020E0502050101010101" pitchFamily="34" charset="-79"/>
              </a:rPr>
              <a:t>May have noise issues.</a:t>
            </a:r>
          </a:p>
          <a:p>
            <a:pPr>
              <a:buFont typeface="Wingdings" panose="05000000000000000000" pitchFamily="2" charset="2"/>
              <a:buChar char="v"/>
            </a:pPr>
            <a:r>
              <a:rPr lang="en-US" dirty="0">
                <a:latin typeface="Narkisim" panose="020E0502050101010101" pitchFamily="34" charset="-79"/>
                <a:cs typeface="Narkisim" panose="020E0502050101010101" pitchFamily="34" charset="-79"/>
              </a:rPr>
              <a:t>Pets may not be allowed (or require a large additional security deposit).</a:t>
            </a:r>
          </a:p>
        </p:txBody>
      </p:sp>
    </p:spTree>
    <p:extLst>
      <p:ext uri="{BB962C8B-B14F-4D97-AF65-F5344CB8AC3E}">
        <p14:creationId xmlns:p14="http://schemas.microsoft.com/office/powerpoint/2010/main" val="29071828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p15:prstTrans prst="curtains"/>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191" y="1275127"/>
            <a:ext cx="9607661" cy="585355"/>
          </a:xfrm>
        </p:spPr>
        <p:txBody>
          <a:bodyPr/>
          <a:lstStyle/>
          <a:p>
            <a:r>
              <a:rPr lang="en-US" dirty="0">
                <a:solidFill>
                  <a:srgbClr val="6CC049"/>
                </a:solidFill>
                <a:latin typeface="ADLaM Display" panose="02010000000000000000" pitchFamily="2" charset="0"/>
                <a:ea typeface="ADLaM Display" panose="02010000000000000000" pitchFamily="2" charset="0"/>
                <a:cs typeface="ADLaM Display" panose="02010000000000000000" pitchFamily="2" charset="0"/>
              </a:rPr>
              <a:t>Pros &amp; Cons of Renting a </a:t>
            </a:r>
            <a:r>
              <a:rPr lang="en-US" b="1" dirty="0">
                <a:solidFill>
                  <a:srgbClr val="FF8300"/>
                </a:solidFill>
                <a:latin typeface="ADLaM Display" panose="02010000000000000000" pitchFamily="2" charset="0"/>
                <a:ea typeface="ADLaM Display" panose="02010000000000000000" pitchFamily="2" charset="0"/>
                <a:cs typeface="ADLaM Display" panose="02010000000000000000" pitchFamily="2" charset="0"/>
              </a:rPr>
              <a:t>House</a:t>
            </a:r>
          </a:p>
        </p:txBody>
      </p:sp>
      <p:sp>
        <p:nvSpPr>
          <p:cNvPr id="3" name="Text Placeholder 2"/>
          <p:cNvSpPr>
            <a:spLocks noGrp="1"/>
          </p:cNvSpPr>
          <p:nvPr>
            <p:ph type="body" idx="1"/>
          </p:nvPr>
        </p:nvSpPr>
        <p:spPr>
          <a:xfrm>
            <a:off x="1447191" y="2019550"/>
            <a:ext cx="4645152" cy="480370"/>
          </a:xfrm>
        </p:spPr>
        <p:txBody>
          <a:bodyPr/>
          <a:lstStyle/>
          <a:p>
            <a:r>
              <a:rPr lang="en-US" dirty="0">
                <a:latin typeface="ADLaM Display" panose="02010000000000000000" pitchFamily="2" charset="0"/>
                <a:ea typeface="ADLaM Display" panose="02010000000000000000" pitchFamily="2" charset="0"/>
                <a:cs typeface="ADLaM Display" panose="02010000000000000000" pitchFamily="2" charset="0"/>
              </a:rPr>
              <a:t>Potential advantages</a:t>
            </a:r>
          </a:p>
        </p:txBody>
      </p:sp>
      <p:sp>
        <p:nvSpPr>
          <p:cNvPr id="4" name="Content Placeholder 3"/>
          <p:cNvSpPr>
            <a:spLocks noGrp="1"/>
          </p:cNvSpPr>
          <p:nvPr>
            <p:ph sz="half" idx="2"/>
          </p:nvPr>
        </p:nvSpPr>
        <p:spPr/>
        <p:txBody>
          <a:bodyPr>
            <a:normAutofit fontScale="92500"/>
          </a:bodyPr>
          <a:lstStyle/>
          <a:p>
            <a:pPr>
              <a:buFont typeface="Wingdings" panose="05000000000000000000" pitchFamily="2" charset="2"/>
              <a:buChar char="v"/>
            </a:pPr>
            <a:r>
              <a:rPr lang="en-US" dirty="0">
                <a:latin typeface="Narkisim" panose="020E0502050101010101" pitchFamily="34" charset="-79"/>
                <a:cs typeface="Narkisim" panose="020E0502050101010101" pitchFamily="34" charset="-79"/>
              </a:rPr>
              <a:t>Typically more room than an apartment.</a:t>
            </a:r>
          </a:p>
          <a:p>
            <a:pPr>
              <a:buFont typeface="Wingdings" panose="05000000000000000000" pitchFamily="2" charset="2"/>
              <a:buChar char="v"/>
            </a:pPr>
            <a:r>
              <a:rPr lang="en-US" dirty="0">
                <a:latin typeface="Narkisim" panose="020E0502050101010101" pitchFamily="34" charset="-79"/>
                <a:cs typeface="Narkisim" panose="020E0502050101010101" pitchFamily="34" charset="-79"/>
              </a:rPr>
              <a:t>May be able to share with several roommates and reduce expenses.</a:t>
            </a:r>
          </a:p>
          <a:p>
            <a:pPr>
              <a:buFont typeface="Wingdings" panose="05000000000000000000" pitchFamily="2" charset="2"/>
              <a:buChar char="v"/>
            </a:pPr>
            <a:r>
              <a:rPr lang="en-US" dirty="0">
                <a:latin typeface="Narkisim" panose="020E0502050101010101" pitchFamily="34" charset="-79"/>
                <a:cs typeface="Narkisim" panose="020E0502050101010101" pitchFamily="34" charset="-79"/>
              </a:rPr>
              <a:t>Better possibility that pets will be allowed.</a:t>
            </a:r>
          </a:p>
          <a:p>
            <a:pPr>
              <a:buFont typeface="Wingdings" panose="05000000000000000000" pitchFamily="2" charset="2"/>
              <a:buChar char="v"/>
            </a:pPr>
            <a:r>
              <a:rPr lang="en-US" dirty="0">
                <a:latin typeface="Narkisim" panose="020E0502050101010101" pitchFamily="34" charset="-79"/>
                <a:cs typeface="Narkisim" panose="020E0502050101010101" pitchFamily="34" charset="-79"/>
              </a:rPr>
              <a:t>More likely to have private clothes washer/dryer.</a:t>
            </a:r>
          </a:p>
        </p:txBody>
      </p:sp>
      <p:sp>
        <p:nvSpPr>
          <p:cNvPr id="5" name="Text Placeholder 4"/>
          <p:cNvSpPr>
            <a:spLocks noGrp="1"/>
          </p:cNvSpPr>
          <p:nvPr>
            <p:ph type="body" sz="quarter" idx="3"/>
          </p:nvPr>
        </p:nvSpPr>
        <p:spPr>
          <a:xfrm>
            <a:off x="6412362" y="2023003"/>
            <a:ext cx="4645152" cy="476917"/>
          </a:xfrm>
        </p:spPr>
        <p:txBody>
          <a:bodyPr/>
          <a:lstStyle/>
          <a:p>
            <a:r>
              <a:rPr lang="en-US" dirty="0">
                <a:latin typeface="ADLaM Display" panose="02010000000000000000" pitchFamily="2" charset="0"/>
                <a:ea typeface="ADLaM Display" panose="02010000000000000000" pitchFamily="2" charset="0"/>
                <a:cs typeface="ADLaM Display" panose="02010000000000000000" pitchFamily="2" charset="0"/>
              </a:rPr>
              <a:t>Potential disadvantages</a:t>
            </a:r>
          </a:p>
        </p:txBody>
      </p:sp>
      <p:sp>
        <p:nvSpPr>
          <p:cNvPr id="6" name="Content Placeholder 5"/>
          <p:cNvSpPr>
            <a:spLocks noGrp="1"/>
          </p:cNvSpPr>
          <p:nvPr>
            <p:ph sz="quarter" idx="4"/>
          </p:nvPr>
        </p:nvSpPr>
        <p:spPr/>
        <p:txBody>
          <a:bodyPr>
            <a:normAutofit fontScale="92500"/>
          </a:bodyPr>
          <a:lstStyle/>
          <a:p>
            <a:pPr>
              <a:buFont typeface="Wingdings" panose="05000000000000000000" pitchFamily="2" charset="2"/>
              <a:buChar char="v"/>
            </a:pPr>
            <a:r>
              <a:rPr lang="en-US" dirty="0"/>
              <a:t>May not be as safe or secure as an apartment, depending upon location and type of structure.</a:t>
            </a:r>
          </a:p>
          <a:p>
            <a:pPr>
              <a:buFont typeface="Wingdings" panose="05000000000000000000" pitchFamily="2" charset="2"/>
              <a:buChar char="v"/>
            </a:pPr>
            <a:r>
              <a:rPr lang="en-US" dirty="0"/>
              <a:t>May require more maintenance. </a:t>
            </a:r>
          </a:p>
          <a:p>
            <a:pPr>
              <a:buFont typeface="Wingdings" panose="05000000000000000000" pitchFamily="2" charset="2"/>
              <a:buChar char="v"/>
            </a:pPr>
            <a:r>
              <a:rPr lang="en-US" dirty="0"/>
              <a:t>The nicer the house and the fewer roommates you have, the more it will cost.</a:t>
            </a:r>
          </a:p>
          <a:p>
            <a:pPr>
              <a:buFont typeface="Wingdings" panose="05000000000000000000" pitchFamily="2" charset="2"/>
              <a:buChar char="v"/>
            </a:pPr>
            <a:endParaRPr lang="en-US" dirty="0"/>
          </a:p>
          <a:p>
            <a:pPr>
              <a:buFont typeface="Wingdings" panose="05000000000000000000" pitchFamily="2" charset="2"/>
              <a:buChar char="v"/>
            </a:pPr>
            <a:endParaRPr lang="en-US" dirty="0"/>
          </a:p>
        </p:txBody>
      </p:sp>
    </p:spTree>
    <p:extLst>
      <p:ext uri="{BB962C8B-B14F-4D97-AF65-F5344CB8AC3E}">
        <p14:creationId xmlns:p14="http://schemas.microsoft.com/office/powerpoint/2010/main" val="371731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p15:prstTrans prst="curtains"/>
      </p:transition>
    </mc:Choice>
    <mc:Fallback xmlns="">
      <p:transition spd="slow">
        <p:fade/>
      </p:transition>
    </mc:Fallback>
  </mc:AlternateContent>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Gallery</Template>
  <TotalTime>10261</TotalTime>
  <Words>3087</Words>
  <Application>Microsoft Office PowerPoint</Application>
  <PresentationFormat>Widescreen</PresentationFormat>
  <Paragraphs>251</Paragraphs>
  <Slides>23</Slides>
  <Notes>13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23</vt:i4>
      </vt:variant>
    </vt:vector>
  </HeadingPairs>
  <TitlesOfParts>
    <vt:vector size="31" baseType="lpstr">
      <vt:lpstr>ADLaM Display</vt:lpstr>
      <vt:lpstr>Arial</vt:lpstr>
      <vt:lpstr>Broadway</vt:lpstr>
      <vt:lpstr>Calibri</vt:lpstr>
      <vt:lpstr>Gill Sans MT</vt:lpstr>
      <vt:lpstr>Narkisim</vt:lpstr>
      <vt:lpstr>Wingdings</vt:lpstr>
      <vt:lpstr>Gallery</vt:lpstr>
      <vt:lpstr>Keeping a Roof Over Your Head</vt:lpstr>
      <vt:lpstr>PowerPoint Presentation</vt:lpstr>
      <vt:lpstr>PowerPoint Presentation</vt:lpstr>
      <vt:lpstr>PowerPoint Presentation</vt:lpstr>
      <vt:lpstr>Pros &amp; Cons of Buying</vt:lpstr>
      <vt:lpstr>Pros &amp; Cons of Renting</vt:lpstr>
      <vt:lpstr>PowerPoint Presentation</vt:lpstr>
      <vt:lpstr>Pros &amp; Cons of Renting an Apartment</vt:lpstr>
      <vt:lpstr>Pros &amp; Cons of Renting a House</vt:lpstr>
      <vt:lpstr>Choosing Your Home</vt:lpstr>
      <vt:lpstr>Costs of Keeping a  Roof over Your Head</vt:lpstr>
      <vt:lpstr>Costs of Moving</vt:lpstr>
      <vt:lpstr>Landlord Rights &amp; Responsibilities</vt:lpstr>
      <vt:lpstr>Tenant Rights &amp; Responsibilities</vt:lpstr>
      <vt:lpstr>Types of Leases</vt:lpstr>
      <vt:lpstr>What to look for in a lease</vt:lpstr>
      <vt:lpstr>More about Leases and Security Deposits</vt:lpstr>
      <vt:lpstr>When you can’t pay rent</vt:lpstr>
      <vt:lpstr>PowerPoint Presentation</vt:lpstr>
      <vt:lpstr>PowerPoint Presentation</vt:lpstr>
      <vt:lpstr>PowerPoint Presentation</vt:lpstr>
      <vt:lpstr>PowerPoint Presentation</vt:lpstr>
      <vt:lpstr>PowerPoint Presentation</vt:lpstr>
    </vt:vector>
  </TitlesOfParts>
  <Company>University of Tennessee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Keeping a Roof over Your Head Presentation</dc:title>
  <dc:creator>Ann A Berry</dc:creator>
  <cp:lastModifiedBy>Stokes, Blake</cp:lastModifiedBy>
  <cp:revision>302</cp:revision>
  <cp:lastPrinted>2019-08-22T20:29:25Z</cp:lastPrinted>
  <dcterms:created xsi:type="dcterms:W3CDTF">2017-07-10T20:19:46Z</dcterms:created>
  <dcterms:modified xsi:type="dcterms:W3CDTF">2025-05-06T16:16:17Z</dcterms:modified>
  <cp:contentStatus/>
</cp:coreProperties>
</file>