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43" r:id="rId1"/>
  </p:sldMasterIdLst>
  <p:notesMasterIdLst>
    <p:notesMasterId r:id="rId28"/>
  </p:notesMasterIdLst>
  <p:sldIdLst>
    <p:sldId id="346" r:id="rId2"/>
    <p:sldId id="322" r:id="rId3"/>
    <p:sldId id="344" r:id="rId4"/>
    <p:sldId id="335" r:id="rId5"/>
    <p:sldId id="330" r:id="rId6"/>
    <p:sldId id="351" r:id="rId7"/>
    <p:sldId id="353" r:id="rId8"/>
    <p:sldId id="323" r:id="rId9"/>
    <p:sldId id="361" r:id="rId10"/>
    <p:sldId id="362" r:id="rId11"/>
    <p:sldId id="350" r:id="rId12"/>
    <p:sldId id="354" r:id="rId13"/>
    <p:sldId id="355" r:id="rId14"/>
    <p:sldId id="356" r:id="rId15"/>
    <p:sldId id="357" r:id="rId16"/>
    <p:sldId id="358" r:id="rId17"/>
    <p:sldId id="359" r:id="rId18"/>
    <p:sldId id="360" r:id="rId19"/>
    <p:sldId id="363" r:id="rId20"/>
    <p:sldId id="329" r:id="rId21"/>
    <p:sldId id="331" r:id="rId22"/>
    <p:sldId id="343" r:id="rId23"/>
    <p:sldId id="342" r:id="rId24"/>
    <p:sldId id="339" r:id="rId25"/>
    <p:sldId id="270" r:id="rId26"/>
    <p:sldId id="300"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00"/>
    <a:srgbClr val="6CC049"/>
    <a:srgbClr val="003399"/>
    <a:srgbClr val="C54B7F"/>
    <a:srgbClr val="CD6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46" autoAdjust="0"/>
    <p:restoredTop sz="75986" autoAdjust="0"/>
  </p:normalViewPr>
  <p:slideViewPr>
    <p:cSldViewPr snapToGrid="0">
      <p:cViewPr varScale="1">
        <p:scale>
          <a:sx n="95" d="100"/>
          <a:sy n="95" d="100"/>
        </p:scale>
        <p:origin x="1560" y="19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3" d="100"/>
          <a:sy n="53" d="100"/>
        </p:scale>
        <p:origin x="263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36F6B50-DE68-4FB8-BC9E-3034E7F8394D}" type="datetimeFigureOut">
              <a:rPr lang="en-US" smtClean="0"/>
              <a:t>2/14/24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17CF24D-BB4D-4C3A-B0FA-60B0E257F61D}" type="slidenum">
              <a:rPr lang="en-US" smtClean="0"/>
              <a:t>‹#›</a:t>
            </a:fld>
            <a:endParaRPr lang="en-US"/>
          </a:p>
        </p:txBody>
      </p:sp>
    </p:spTree>
    <p:extLst>
      <p:ext uri="{BB962C8B-B14F-4D97-AF65-F5344CB8AC3E}">
        <p14:creationId xmlns:p14="http://schemas.microsoft.com/office/powerpoint/2010/main" val="228577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1</a:t>
            </a:fld>
            <a:endParaRPr lang="en-US"/>
          </a:p>
        </p:txBody>
      </p:sp>
    </p:spTree>
    <p:extLst>
      <p:ext uri="{BB962C8B-B14F-4D97-AF65-F5344CB8AC3E}">
        <p14:creationId xmlns:p14="http://schemas.microsoft.com/office/powerpoint/2010/main" val="412857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5</a:t>
            </a:fld>
            <a:endParaRPr lang="en-US"/>
          </a:p>
        </p:txBody>
      </p:sp>
    </p:spTree>
    <p:extLst>
      <p:ext uri="{BB962C8B-B14F-4D97-AF65-F5344CB8AC3E}">
        <p14:creationId xmlns:p14="http://schemas.microsoft.com/office/powerpoint/2010/main" val="103817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8</a:t>
            </a:fld>
            <a:endParaRPr lang="en-US"/>
          </a:p>
        </p:txBody>
      </p:sp>
    </p:spTree>
    <p:extLst>
      <p:ext uri="{BB962C8B-B14F-4D97-AF65-F5344CB8AC3E}">
        <p14:creationId xmlns:p14="http://schemas.microsoft.com/office/powerpoint/2010/main" val="305087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20</a:t>
            </a:fld>
            <a:endParaRPr lang="en-US"/>
          </a:p>
        </p:txBody>
      </p:sp>
    </p:spTree>
    <p:extLst>
      <p:ext uri="{BB962C8B-B14F-4D97-AF65-F5344CB8AC3E}">
        <p14:creationId xmlns:p14="http://schemas.microsoft.com/office/powerpoint/2010/main" val="313282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21</a:t>
            </a:fld>
            <a:endParaRPr lang="en-US"/>
          </a:p>
        </p:txBody>
      </p:sp>
    </p:spTree>
    <p:extLst>
      <p:ext uri="{BB962C8B-B14F-4D97-AF65-F5344CB8AC3E}">
        <p14:creationId xmlns:p14="http://schemas.microsoft.com/office/powerpoint/2010/main" val="1659275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22</a:t>
            </a:fld>
            <a:endParaRPr lang="en-US"/>
          </a:p>
        </p:txBody>
      </p:sp>
    </p:spTree>
    <p:extLst>
      <p:ext uri="{BB962C8B-B14F-4D97-AF65-F5344CB8AC3E}">
        <p14:creationId xmlns:p14="http://schemas.microsoft.com/office/powerpoint/2010/main" val="315866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24</a:t>
            </a:fld>
            <a:endParaRPr lang="en-US"/>
          </a:p>
        </p:txBody>
      </p:sp>
    </p:spTree>
    <p:extLst>
      <p:ext uri="{BB962C8B-B14F-4D97-AF65-F5344CB8AC3E}">
        <p14:creationId xmlns:p14="http://schemas.microsoft.com/office/powerpoint/2010/main" val="83896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25</a:t>
            </a:fld>
            <a:endParaRPr lang="en-US"/>
          </a:p>
        </p:txBody>
      </p:sp>
    </p:spTree>
    <p:extLst>
      <p:ext uri="{BB962C8B-B14F-4D97-AF65-F5344CB8AC3E}">
        <p14:creationId xmlns:p14="http://schemas.microsoft.com/office/powerpoint/2010/main" val="425171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26</a:t>
            </a:fld>
            <a:endParaRPr lang="en-US"/>
          </a:p>
        </p:txBody>
      </p:sp>
    </p:spTree>
    <p:extLst>
      <p:ext uri="{BB962C8B-B14F-4D97-AF65-F5344CB8AC3E}">
        <p14:creationId xmlns:p14="http://schemas.microsoft.com/office/powerpoint/2010/main" val="146674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8BD000"/>
              </a:solidFill>
            </a:endParaRPr>
          </a:p>
        </p:txBody>
      </p:sp>
      <p:sp>
        <p:nvSpPr>
          <p:cNvPr id="5" name="Footer Placeholder 4"/>
          <p:cNvSpPr>
            <a:spLocks noGrp="1"/>
          </p:cNvSpPr>
          <p:nvPr>
            <p:ph type="ftr" sz="quarter" idx="11"/>
          </p:nvPr>
        </p:nvSpPr>
        <p:spPr/>
        <p:txBody>
          <a:bodyPr/>
          <a:lstStyle/>
          <a:p>
            <a:pPr>
              <a:defRPr/>
            </a:pPr>
            <a:endParaRPr lang="en-US">
              <a:solidFill>
                <a:srgbClr val="8BD000"/>
              </a:solidFill>
            </a:endParaRPr>
          </a:p>
        </p:txBody>
      </p:sp>
      <p:sp>
        <p:nvSpPr>
          <p:cNvPr id="6" name="Slide Number Placeholder 5"/>
          <p:cNvSpPr>
            <a:spLocks noGrp="1"/>
          </p:cNvSpPr>
          <p:nvPr>
            <p:ph type="sldNum" sz="quarter" idx="12"/>
          </p:nvPr>
        </p:nvSpPr>
        <p:spPr/>
        <p:txBody>
          <a:bodyPr/>
          <a:lstStyle/>
          <a:p>
            <a:pPr>
              <a:defRPr/>
            </a:pPr>
            <a:fld id="{B7FE71C8-F065-48FB-90B9-585BF4343043}" type="slidenum">
              <a:rPr lang="en-US" altLang="en-US" smtClean="0">
                <a:solidFill>
                  <a:srgbClr val="8BD000"/>
                </a:solidFill>
              </a:rPr>
              <a:pPr>
                <a:defRPr/>
              </a:pPr>
              <a:t>‹#›</a:t>
            </a:fld>
            <a:endParaRPr lang="en-US" altLang="en-US">
              <a:solidFill>
                <a:srgbClr val="8BD000"/>
              </a:solidFill>
            </a:endParaRPr>
          </a:p>
        </p:txBody>
      </p:sp>
    </p:spTree>
    <p:extLst>
      <p:ext uri="{BB962C8B-B14F-4D97-AF65-F5344CB8AC3E}">
        <p14:creationId xmlns:p14="http://schemas.microsoft.com/office/powerpoint/2010/main" val="308056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8BD000"/>
              </a:solidFill>
            </a:endParaRPr>
          </a:p>
        </p:txBody>
      </p:sp>
      <p:sp>
        <p:nvSpPr>
          <p:cNvPr id="5" name="Footer Placeholder 4"/>
          <p:cNvSpPr>
            <a:spLocks noGrp="1"/>
          </p:cNvSpPr>
          <p:nvPr>
            <p:ph type="ftr" sz="quarter" idx="11"/>
          </p:nvPr>
        </p:nvSpPr>
        <p:spPr/>
        <p:txBody>
          <a:bodyPr/>
          <a:lstStyle/>
          <a:p>
            <a:pPr>
              <a:defRPr/>
            </a:pPr>
            <a:endParaRPr lang="en-US">
              <a:solidFill>
                <a:srgbClr val="8BD000"/>
              </a:solidFill>
            </a:endParaRPr>
          </a:p>
        </p:txBody>
      </p:sp>
      <p:sp>
        <p:nvSpPr>
          <p:cNvPr id="6" name="Slide Number Placeholder 5"/>
          <p:cNvSpPr>
            <a:spLocks noGrp="1"/>
          </p:cNvSpPr>
          <p:nvPr>
            <p:ph type="sldNum" sz="quarter" idx="12"/>
          </p:nvPr>
        </p:nvSpPr>
        <p:spPr/>
        <p:txBody>
          <a:bodyPr/>
          <a:lstStyle/>
          <a:p>
            <a:pPr>
              <a:defRPr/>
            </a:pPr>
            <a:fld id="{50801B72-6068-4659-B792-5418A2F05C07}" type="slidenum">
              <a:rPr lang="en-US" altLang="en-US" smtClean="0">
                <a:solidFill>
                  <a:srgbClr val="8BD000"/>
                </a:solidFill>
              </a:rPr>
              <a:pPr>
                <a:defRPr/>
              </a:pPr>
              <a:t>‹#›</a:t>
            </a:fld>
            <a:endParaRPr lang="en-US" altLang="en-US">
              <a:solidFill>
                <a:srgbClr val="8BD000"/>
              </a:solidFill>
            </a:endParaRPr>
          </a:p>
        </p:txBody>
      </p:sp>
    </p:spTree>
    <p:extLst>
      <p:ext uri="{BB962C8B-B14F-4D97-AF65-F5344CB8AC3E}">
        <p14:creationId xmlns:p14="http://schemas.microsoft.com/office/powerpoint/2010/main" val="406268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8BD000"/>
              </a:solidFill>
            </a:endParaRPr>
          </a:p>
        </p:txBody>
      </p:sp>
      <p:sp>
        <p:nvSpPr>
          <p:cNvPr id="5" name="Footer Placeholder 4"/>
          <p:cNvSpPr>
            <a:spLocks noGrp="1"/>
          </p:cNvSpPr>
          <p:nvPr>
            <p:ph type="ftr" sz="quarter" idx="11"/>
          </p:nvPr>
        </p:nvSpPr>
        <p:spPr/>
        <p:txBody>
          <a:bodyPr/>
          <a:lstStyle/>
          <a:p>
            <a:pPr>
              <a:defRPr/>
            </a:pPr>
            <a:endParaRPr lang="en-US">
              <a:solidFill>
                <a:srgbClr val="8BD000"/>
              </a:solidFill>
            </a:endParaRPr>
          </a:p>
        </p:txBody>
      </p:sp>
      <p:sp>
        <p:nvSpPr>
          <p:cNvPr id="6" name="Slide Number Placeholder 5"/>
          <p:cNvSpPr>
            <a:spLocks noGrp="1"/>
          </p:cNvSpPr>
          <p:nvPr>
            <p:ph type="sldNum" sz="quarter" idx="12"/>
          </p:nvPr>
        </p:nvSpPr>
        <p:spPr/>
        <p:txBody>
          <a:bodyPr/>
          <a:lstStyle/>
          <a:p>
            <a:pPr>
              <a:defRPr/>
            </a:pPr>
            <a:fld id="{F48B0216-9B2B-4DB0-95DF-83BF4AFE2793}" type="slidenum">
              <a:rPr lang="en-US" altLang="en-US" smtClean="0">
                <a:solidFill>
                  <a:srgbClr val="8BD000"/>
                </a:solidFill>
              </a:rPr>
              <a:pPr>
                <a:defRPr/>
              </a:pPr>
              <a:t>‹#›</a:t>
            </a:fld>
            <a:endParaRPr lang="en-US" altLang="en-US">
              <a:solidFill>
                <a:srgbClr val="8BD000"/>
              </a:solidFill>
            </a:endParaRPr>
          </a:p>
        </p:txBody>
      </p:sp>
    </p:spTree>
    <p:extLst>
      <p:ext uri="{BB962C8B-B14F-4D97-AF65-F5344CB8AC3E}">
        <p14:creationId xmlns:p14="http://schemas.microsoft.com/office/powerpoint/2010/main" val="131748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8BD000"/>
              </a:solidFill>
            </a:endParaRPr>
          </a:p>
        </p:txBody>
      </p:sp>
      <p:sp>
        <p:nvSpPr>
          <p:cNvPr id="5" name="Footer Placeholder 4"/>
          <p:cNvSpPr>
            <a:spLocks noGrp="1"/>
          </p:cNvSpPr>
          <p:nvPr>
            <p:ph type="ftr" sz="quarter" idx="11"/>
          </p:nvPr>
        </p:nvSpPr>
        <p:spPr/>
        <p:txBody>
          <a:bodyPr/>
          <a:lstStyle/>
          <a:p>
            <a:pPr>
              <a:defRPr/>
            </a:pPr>
            <a:endParaRPr lang="en-US">
              <a:solidFill>
                <a:srgbClr val="8BD000"/>
              </a:solidFill>
            </a:endParaRPr>
          </a:p>
        </p:txBody>
      </p:sp>
      <p:sp>
        <p:nvSpPr>
          <p:cNvPr id="6" name="Slide Number Placeholder 5"/>
          <p:cNvSpPr>
            <a:spLocks noGrp="1"/>
          </p:cNvSpPr>
          <p:nvPr>
            <p:ph type="sldNum" sz="quarter" idx="12"/>
          </p:nvPr>
        </p:nvSpPr>
        <p:spPr/>
        <p:txBody>
          <a:bodyPr/>
          <a:lstStyle/>
          <a:p>
            <a:pPr>
              <a:defRPr/>
            </a:pPr>
            <a:fld id="{136B2594-A9DE-444F-99A3-11EEF3DF1991}" type="slidenum">
              <a:rPr lang="en-US" altLang="en-US" smtClean="0">
                <a:solidFill>
                  <a:srgbClr val="8BD000"/>
                </a:solidFill>
              </a:rPr>
              <a:pPr>
                <a:defRPr/>
              </a:pPr>
              <a:t>‹#›</a:t>
            </a:fld>
            <a:endParaRPr lang="en-US" altLang="en-US">
              <a:solidFill>
                <a:srgbClr val="8BD000"/>
              </a:solidFill>
            </a:endParaRPr>
          </a:p>
        </p:txBody>
      </p:sp>
    </p:spTree>
    <p:extLst>
      <p:ext uri="{BB962C8B-B14F-4D97-AF65-F5344CB8AC3E}">
        <p14:creationId xmlns:p14="http://schemas.microsoft.com/office/powerpoint/2010/main" val="257570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8BD000"/>
              </a:solidFill>
            </a:endParaRPr>
          </a:p>
        </p:txBody>
      </p:sp>
      <p:sp>
        <p:nvSpPr>
          <p:cNvPr id="5" name="Footer Placeholder 4"/>
          <p:cNvSpPr>
            <a:spLocks noGrp="1"/>
          </p:cNvSpPr>
          <p:nvPr>
            <p:ph type="ftr" sz="quarter" idx="11"/>
          </p:nvPr>
        </p:nvSpPr>
        <p:spPr/>
        <p:txBody>
          <a:bodyPr/>
          <a:lstStyle/>
          <a:p>
            <a:pPr>
              <a:defRPr/>
            </a:pPr>
            <a:endParaRPr lang="en-US">
              <a:solidFill>
                <a:srgbClr val="8BD000"/>
              </a:solidFill>
            </a:endParaRPr>
          </a:p>
        </p:txBody>
      </p:sp>
      <p:sp>
        <p:nvSpPr>
          <p:cNvPr id="6" name="Slide Number Placeholder 5"/>
          <p:cNvSpPr>
            <a:spLocks noGrp="1"/>
          </p:cNvSpPr>
          <p:nvPr>
            <p:ph type="sldNum" sz="quarter" idx="12"/>
          </p:nvPr>
        </p:nvSpPr>
        <p:spPr/>
        <p:txBody>
          <a:bodyPr/>
          <a:lstStyle/>
          <a:p>
            <a:pPr>
              <a:defRPr/>
            </a:pPr>
            <a:fld id="{6BCD69F8-29AA-4279-B5B7-8394B7D68728}" type="slidenum">
              <a:rPr lang="en-US" altLang="en-US" smtClean="0">
                <a:solidFill>
                  <a:srgbClr val="8BD000"/>
                </a:solidFill>
              </a:rPr>
              <a:pPr>
                <a:defRPr/>
              </a:pPr>
              <a:t>‹#›</a:t>
            </a:fld>
            <a:endParaRPr lang="en-US" altLang="en-US">
              <a:solidFill>
                <a:srgbClr val="8BD000"/>
              </a:solidFill>
            </a:endParaRPr>
          </a:p>
        </p:txBody>
      </p:sp>
    </p:spTree>
    <p:extLst>
      <p:ext uri="{BB962C8B-B14F-4D97-AF65-F5344CB8AC3E}">
        <p14:creationId xmlns:p14="http://schemas.microsoft.com/office/powerpoint/2010/main" val="9132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8BD000"/>
              </a:solidFill>
            </a:endParaRPr>
          </a:p>
        </p:txBody>
      </p:sp>
      <p:sp>
        <p:nvSpPr>
          <p:cNvPr id="6" name="Footer Placeholder 5"/>
          <p:cNvSpPr>
            <a:spLocks noGrp="1"/>
          </p:cNvSpPr>
          <p:nvPr>
            <p:ph type="ftr" sz="quarter" idx="11"/>
          </p:nvPr>
        </p:nvSpPr>
        <p:spPr/>
        <p:txBody>
          <a:bodyPr/>
          <a:lstStyle/>
          <a:p>
            <a:pPr>
              <a:defRPr/>
            </a:pPr>
            <a:endParaRPr lang="en-US">
              <a:solidFill>
                <a:srgbClr val="8BD000"/>
              </a:solidFill>
            </a:endParaRPr>
          </a:p>
        </p:txBody>
      </p:sp>
      <p:sp>
        <p:nvSpPr>
          <p:cNvPr id="7" name="Slide Number Placeholder 6"/>
          <p:cNvSpPr>
            <a:spLocks noGrp="1"/>
          </p:cNvSpPr>
          <p:nvPr>
            <p:ph type="sldNum" sz="quarter" idx="12"/>
          </p:nvPr>
        </p:nvSpPr>
        <p:spPr/>
        <p:txBody>
          <a:bodyPr/>
          <a:lstStyle/>
          <a:p>
            <a:pPr>
              <a:defRPr/>
            </a:pPr>
            <a:fld id="{051D2CB5-D2D4-4156-9224-8E57E3A55F71}" type="slidenum">
              <a:rPr lang="en-US" altLang="en-US" smtClean="0">
                <a:solidFill>
                  <a:srgbClr val="8BD000"/>
                </a:solidFill>
              </a:rPr>
              <a:pPr>
                <a:defRPr/>
              </a:pPr>
              <a:t>‹#›</a:t>
            </a:fld>
            <a:endParaRPr lang="en-US" altLang="en-US">
              <a:solidFill>
                <a:srgbClr val="8BD000"/>
              </a:solidFill>
            </a:endParaRPr>
          </a:p>
        </p:txBody>
      </p:sp>
    </p:spTree>
    <p:extLst>
      <p:ext uri="{BB962C8B-B14F-4D97-AF65-F5344CB8AC3E}">
        <p14:creationId xmlns:p14="http://schemas.microsoft.com/office/powerpoint/2010/main" val="85076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8BD000"/>
              </a:solidFill>
            </a:endParaRPr>
          </a:p>
        </p:txBody>
      </p:sp>
      <p:sp>
        <p:nvSpPr>
          <p:cNvPr id="8" name="Footer Placeholder 7"/>
          <p:cNvSpPr>
            <a:spLocks noGrp="1"/>
          </p:cNvSpPr>
          <p:nvPr>
            <p:ph type="ftr" sz="quarter" idx="11"/>
          </p:nvPr>
        </p:nvSpPr>
        <p:spPr/>
        <p:txBody>
          <a:bodyPr/>
          <a:lstStyle/>
          <a:p>
            <a:pPr>
              <a:defRPr/>
            </a:pPr>
            <a:endParaRPr lang="en-US">
              <a:solidFill>
                <a:srgbClr val="8BD000"/>
              </a:solidFill>
            </a:endParaRPr>
          </a:p>
        </p:txBody>
      </p:sp>
      <p:sp>
        <p:nvSpPr>
          <p:cNvPr id="9" name="Slide Number Placeholder 8"/>
          <p:cNvSpPr>
            <a:spLocks noGrp="1"/>
          </p:cNvSpPr>
          <p:nvPr>
            <p:ph type="sldNum" sz="quarter" idx="12"/>
          </p:nvPr>
        </p:nvSpPr>
        <p:spPr/>
        <p:txBody>
          <a:bodyPr/>
          <a:lstStyle/>
          <a:p>
            <a:pPr>
              <a:defRPr/>
            </a:pPr>
            <a:fld id="{E1E706CB-FCE3-4007-82F3-DF4313296F71}" type="slidenum">
              <a:rPr lang="en-US" altLang="en-US" smtClean="0">
                <a:solidFill>
                  <a:srgbClr val="8BD000"/>
                </a:solidFill>
              </a:rPr>
              <a:pPr>
                <a:defRPr/>
              </a:pPr>
              <a:t>‹#›</a:t>
            </a:fld>
            <a:endParaRPr lang="en-US" altLang="en-US">
              <a:solidFill>
                <a:srgbClr val="8BD000"/>
              </a:solidFill>
            </a:endParaRPr>
          </a:p>
        </p:txBody>
      </p:sp>
    </p:spTree>
    <p:extLst>
      <p:ext uri="{BB962C8B-B14F-4D97-AF65-F5344CB8AC3E}">
        <p14:creationId xmlns:p14="http://schemas.microsoft.com/office/powerpoint/2010/main" val="55173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8BD000"/>
              </a:solidFill>
            </a:endParaRPr>
          </a:p>
        </p:txBody>
      </p:sp>
      <p:sp>
        <p:nvSpPr>
          <p:cNvPr id="4" name="Footer Placeholder 3"/>
          <p:cNvSpPr>
            <a:spLocks noGrp="1"/>
          </p:cNvSpPr>
          <p:nvPr>
            <p:ph type="ftr" sz="quarter" idx="11"/>
          </p:nvPr>
        </p:nvSpPr>
        <p:spPr/>
        <p:txBody>
          <a:bodyPr/>
          <a:lstStyle/>
          <a:p>
            <a:pPr>
              <a:defRPr/>
            </a:pPr>
            <a:endParaRPr lang="en-US">
              <a:solidFill>
                <a:srgbClr val="8BD000"/>
              </a:solidFill>
            </a:endParaRPr>
          </a:p>
        </p:txBody>
      </p:sp>
      <p:sp>
        <p:nvSpPr>
          <p:cNvPr id="5" name="Slide Number Placeholder 4"/>
          <p:cNvSpPr>
            <a:spLocks noGrp="1"/>
          </p:cNvSpPr>
          <p:nvPr>
            <p:ph type="sldNum" sz="quarter" idx="12"/>
          </p:nvPr>
        </p:nvSpPr>
        <p:spPr/>
        <p:txBody>
          <a:bodyPr/>
          <a:lstStyle/>
          <a:p>
            <a:pPr>
              <a:defRPr/>
            </a:pPr>
            <a:fld id="{F3EAC08A-CEF0-4FF8-980A-B48E247F5F2E}" type="slidenum">
              <a:rPr lang="en-US" altLang="en-US" smtClean="0">
                <a:solidFill>
                  <a:srgbClr val="8BD000"/>
                </a:solidFill>
              </a:rPr>
              <a:pPr>
                <a:defRPr/>
              </a:pPr>
              <a:t>‹#›</a:t>
            </a:fld>
            <a:endParaRPr lang="en-US" altLang="en-US">
              <a:solidFill>
                <a:srgbClr val="8BD000"/>
              </a:solidFill>
            </a:endParaRPr>
          </a:p>
        </p:txBody>
      </p:sp>
    </p:spTree>
    <p:extLst>
      <p:ext uri="{BB962C8B-B14F-4D97-AF65-F5344CB8AC3E}">
        <p14:creationId xmlns:p14="http://schemas.microsoft.com/office/powerpoint/2010/main" val="394815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8BD000"/>
              </a:solidFill>
            </a:endParaRPr>
          </a:p>
        </p:txBody>
      </p:sp>
      <p:sp>
        <p:nvSpPr>
          <p:cNvPr id="3" name="Footer Placeholder 2"/>
          <p:cNvSpPr>
            <a:spLocks noGrp="1"/>
          </p:cNvSpPr>
          <p:nvPr>
            <p:ph type="ftr" sz="quarter" idx="11"/>
          </p:nvPr>
        </p:nvSpPr>
        <p:spPr/>
        <p:txBody>
          <a:bodyPr/>
          <a:lstStyle/>
          <a:p>
            <a:pPr>
              <a:defRPr/>
            </a:pPr>
            <a:endParaRPr lang="en-US">
              <a:solidFill>
                <a:srgbClr val="8BD000"/>
              </a:solidFill>
            </a:endParaRPr>
          </a:p>
        </p:txBody>
      </p:sp>
      <p:sp>
        <p:nvSpPr>
          <p:cNvPr id="4" name="Slide Number Placeholder 3"/>
          <p:cNvSpPr>
            <a:spLocks noGrp="1"/>
          </p:cNvSpPr>
          <p:nvPr>
            <p:ph type="sldNum" sz="quarter" idx="12"/>
          </p:nvPr>
        </p:nvSpPr>
        <p:spPr/>
        <p:txBody>
          <a:bodyPr/>
          <a:lstStyle/>
          <a:p>
            <a:pPr>
              <a:defRPr/>
            </a:pPr>
            <a:fld id="{3FB6E2E2-F350-4571-A107-B501F9520E1E}" type="slidenum">
              <a:rPr lang="en-US" altLang="en-US" smtClean="0">
                <a:solidFill>
                  <a:srgbClr val="8BD000"/>
                </a:solidFill>
              </a:rPr>
              <a:pPr>
                <a:defRPr/>
              </a:pPr>
              <a:t>‹#›</a:t>
            </a:fld>
            <a:endParaRPr lang="en-US" altLang="en-US">
              <a:solidFill>
                <a:srgbClr val="8BD000"/>
              </a:solidFill>
            </a:endParaRPr>
          </a:p>
        </p:txBody>
      </p:sp>
    </p:spTree>
    <p:extLst>
      <p:ext uri="{BB962C8B-B14F-4D97-AF65-F5344CB8AC3E}">
        <p14:creationId xmlns:p14="http://schemas.microsoft.com/office/powerpoint/2010/main" val="108362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8BD000"/>
              </a:solidFill>
            </a:endParaRPr>
          </a:p>
        </p:txBody>
      </p:sp>
      <p:sp>
        <p:nvSpPr>
          <p:cNvPr id="6" name="Footer Placeholder 5"/>
          <p:cNvSpPr>
            <a:spLocks noGrp="1"/>
          </p:cNvSpPr>
          <p:nvPr>
            <p:ph type="ftr" sz="quarter" idx="11"/>
          </p:nvPr>
        </p:nvSpPr>
        <p:spPr/>
        <p:txBody>
          <a:bodyPr/>
          <a:lstStyle/>
          <a:p>
            <a:pPr>
              <a:defRPr/>
            </a:pPr>
            <a:endParaRPr lang="en-US">
              <a:solidFill>
                <a:srgbClr val="8BD000"/>
              </a:solidFill>
            </a:endParaRPr>
          </a:p>
        </p:txBody>
      </p:sp>
      <p:sp>
        <p:nvSpPr>
          <p:cNvPr id="7" name="Slide Number Placeholder 6"/>
          <p:cNvSpPr>
            <a:spLocks noGrp="1"/>
          </p:cNvSpPr>
          <p:nvPr>
            <p:ph type="sldNum" sz="quarter" idx="12"/>
          </p:nvPr>
        </p:nvSpPr>
        <p:spPr/>
        <p:txBody>
          <a:bodyPr/>
          <a:lstStyle/>
          <a:p>
            <a:pPr>
              <a:defRPr/>
            </a:pPr>
            <a:fld id="{8386199E-E49D-47A3-9BE1-AFAC7A2D004D}" type="slidenum">
              <a:rPr lang="en-US" altLang="en-US" smtClean="0">
                <a:solidFill>
                  <a:srgbClr val="8BD000"/>
                </a:solidFill>
              </a:rPr>
              <a:pPr>
                <a:defRPr/>
              </a:pPr>
              <a:t>‹#›</a:t>
            </a:fld>
            <a:endParaRPr lang="en-US" altLang="en-US">
              <a:solidFill>
                <a:srgbClr val="8BD000"/>
              </a:solidFill>
            </a:endParaRPr>
          </a:p>
        </p:txBody>
      </p:sp>
    </p:spTree>
    <p:extLst>
      <p:ext uri="{BB962C8B-B14F-4D97-AF65-F5344CB8AC3E}">
        <p14:creationId xmlns:p14="http://schemas.microsoft.com/office/powerpoint/2010/main" val="20150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8BD000"/>
              </a:solidFill>
            </a:endParaRPr>
          </a:p>
        </p:txBody>
      </p:sp>
      <p:sp>
        <p:nvSpPr>
          <p:cNvPr id="6" name="Footer Placeholder 5"/>
          <p:cNvSpPr>
            <a:spLocks noGrp="1"/>
          </p:cNvSpPr>
          <p:nvPr>
            <p:ph type="ftr" sz="quarter" idx="11"/>
          </p:nvPr>
        </p:nvSpPr>
        <p:spPr/>
        <p:txBody>
          <a:bodyPr/>
          <a:lstStyle/>
          <a:p>
            <a:pPr>
              <a:defRPr/>
            </a:pPr>
            <a:endParaRPr lang="en-US">
              <a:solidFill>
                <a:srgbClr val="8BD000"/>
              </a:solidFill>
            </a:endParaRPr>
          </a:p>
        </p:txBody>
      </p:sp>
      <p:sp>
        <p:nvSpPr>
          <p:cNvPr id="7" name="Slide Number Placeholder 6"/>
          <p:cNvSpPr>
            <a:spLocks noGrp="1"/>
          </p:cNvSpPr>
          <p:nvPr>
            <p:ph type="sldNum" sz="quarter" idx="12"/>
          </p:nvPr>
        </p:nvSpPr>
        <p:spPr/>
        <p:txBody>
          <a:bodyPr/>
          <a:lstStyle/>
          <a:p>
            <a:pPr>
              <a:defRPr/>
            </a:pPr>
            <a:fld id="{BEAF4502-0E80-4EEB-9E25-F4BC90966867}" type="slidenum">
              <a:rPr lang="en-US" altLang="en-US" smtClean="0">
                <a:solidFill>
                  <a:srgbClr val="8BD000"/>
                </a:solidFill>
              </a:rPr>
              <a:pPr>
                <a:defRPr/>
              </a:pPr>
              <a:t>‹#›</a:t>
            </a:fld>
            <a:endParaRPr lang="en-US" altLang="en-US">
              <a:solidFill>
                <a:srgbClr val="8BD000"/>
              </a:solidFill>
            </a:endParaRPr>
          </a:p>
        </p:txBody>
      </p:sp>
    </p:spTree>
    <p:extLst>
      <p:ext uri="{BB962C8B-B14F-4D97-AF65-F5344CB8AC3E}">
        <p14:creationId xmlns:p14="http://schemas.microsoft.com/office/powerpoint/2010/main" val="384648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8BD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8BD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AE85755C-3E22-4758-AAF0-30EEECA3BC19}" type="slidenum">
              <a:rPr lang="en-US" altLang="en-US" smtClean="0">
                <a:solidFill>
                  <a:srgbClr val="8BD000"/>
                </a:solidFill>
              </a:rPr>
              <a:pPr fontAlgn="base">
                <a:spcBef>
                  <a:spcPct val="0"/>
                </a:spcBef>
                <a:spcAft>
                  <a:spcPct val="0"/>
                </a:spcAft>
                <a:defRPr/>
              </a:pPr>
              <a:t>‹#›</a:t>
            </a:fld>
            <a:endParaRPr lang="en-US" altLang="en-US">
              <a:solidFill>
                <a:srgbClr val="8BD000"/>
              </a:solidFill>
            </a:endParaRPr>
          </a:p>
        </p:txBody>
      </p:sp>
    </p:spTree>
    <p:extLst>
      <p:ext uri="{BB962C8B-B14F-4D97-AF65-F5344CB8AC3E}">
        <p14:creationId xmlns:p14="http://schemas.microsoft.com/office/powerpoint/2010/main" val="236783561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bankrate.com/calculators/savings/moving-cost-of-living-calculator.aspx"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college-education.procon.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city-data.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college-education.procon.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city-data.com/housing/houses-Athens-Tennessee.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selegal.org/leases.htm" TargetMode="External"/><Relationship Id="rId7" Type="http://schemas.openxmlformats.org/officeDocument/2006/relationships/hyperlink" Target="http://www.realtor.com/mortgage/tools/rent-or-buy-calculator"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hud.gov/topics/rental_assistance" TargetMode="External"/><Relationship Id="rId5" Type="http://schemas.openxmlformats.org/officeDocument/2006/relationships/hyperlink" Target="http://www.myapartmentmap.com/affordable_housing/calculator/" TargetMode="External"/><Relationship Id="rId4" Type="http://schemas.openxmlformats.org/officeDocument/2006/relationships/hyperlink" Target="http://www.las.or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smartaboutmoney.org/" TargetMode="External"/><Relationship Id="rId2" Type="http://schemas.openxmlformats.org/officeDocument/2006/relationships/hyperlink" Target="https://www.census.gov/topics/population/migration/surveys-programs.html"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realtor.com/mortgage/tools/rent-or-buy-calculato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0022" y="2938374"/>
            <a:ext cx="6089466" cy="2585323"/>
          </a:xfrm>
          <a:prstGeom prst="rect">
            <a:avLst/>
          </a:prstGeom>
          <a:noFill/>
        </p:spPr>
        <p:txBody>
          <a:bodyPr wrap="square" rtlCol="0">
            <a:spAutoFit/>
          </a:bodyPr>
          <a:lstStyle/>
          <a:p>
            <a:pPr algn="just"/>
            <a:r>
              <a:rPr lang="en-US" dirty="0">
                <a:solidFill>
                  <a:srgbClr val="003399"/>
                </a:solidFill>
              </a:rPr>
              <a:t>Providing for a place to live along with the expenses that go with keeping a roof over your head can take a big portion of your paycheck. Deciding the best housing option for you is critical not only to making the most affordable choice but also the healthiest housing choice. Having a safe, comfortable, affordable place to live helps you to be healthier, both physically and emotionally. This unit will discuss the various housing options, their costs and benefits, and the various issues that you may encounter when shopping for housing.</a:t>
            </a:r>
          </a:p>
        </p:txBody>
      </p:sp>
      <p:sp>
        <p:nvSpPr>
          <p:cNvPr id="2" name="Title 1"/>
          <p:cNvSpPr>
            <a:spLocks noGrp="1"/>
          </p:cNvSpPr>
          <p:nvPr>
            <p:ph type="title"/>
          </p:nvPr>
        </p:nvSpPr>
        <p:spPr>
          <a:xfrm>
            <a:off x="6015452" y="856344"/>
            <a:ext cx="5218606" cy="1435840"/>
          </a:xfrm>
        </p:spPr>
        <p:txBody>
          <a:bodyPr>
            <a:normAutofit fontScale="90000"/>
          </a:bodyPr>
          <a:lstStyle/>
          <a:p>
            <a:pPr algn="ctr"/>
            <a:r>
              <a:rPr lang="en-US" sz="5400" b="1" dirty="0">
                <a:solidFill>
                  <a:srgbClr val="FF8300"/>
                </a:solidFill>
              </a:rPr>
              <a:t>Keeping a Roof Over Your Head</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421" y="991737"/>
            <a:ext cx="4527394" cy="4956271"/>
          </a:xfrm>
          <a:prstGeom prst="rect">
            <a:avLst/>
          </a:prstGeom>
        </p:spPr>
      </p:pic>
    </p:spTree>
    <p:extLst>
      <p:ext uri="{BB962C8B-B14F-4D97-AF65-F5344CB8AC3E}">
        <p14:creationId xmlns:p14="http://schemas.microsoft.com/office/powerpoint/2010/main" val="459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CC049"/>
                </a:solidFill>
              </a:rPr>
              <a:t>Pros and Cons of Renting a </a:t>
            </a:r>
            <a:r>
              <a:rPr lang="en-US" b="1" dirty="0">
                <a:solidFill>
                  <a:srgbClr val="FF8300"/>
                </a:solidFill>
              </a:rPr>
              <a:t>House</a:t>
            </a:r>
          </a:p>
        </p:txBody>
      </p:sp>
      <p:sp>
        <p:nvSpPr>
          <p:cNvPr id="3" name="Text Placeholder 2"/>
          <p:cNvSpPr>
            <a:spLocks noGrp="1"/>
          </p:cNvSpPr>
          <p:nvPr>
            <p:ph type="body" idx="1"/>
          </p:nvPr>
        </p:nvSpPr>
        <p:spPr/>
        <p:txBody>
          <a:bodyPr/>
          <a:lstStyle/>
          <a:p>
            <a:r>
              <a:rPr lang="en-US" dirty="0"/>
              <a:t>Pros</a:t>
            </a:r>
          </a:p>
        </p:txBody>
      </p:sp>
      <p:sp>
        <p:nvSpPr>
          <p:cNvPr id="4" name="Content Placeholder 3"/>
          <p:cNvSpPr>
            <a:spLocks noGrp="1"/>
          </p:cNvSpPr>
          <p:nvPr>
            <p:ph sz="half" idx="2"/>
          </p:nvPr>
        </p:nvSpPr>
        <p:spPr/>
        <p:txBody>
          <a:bodyPr>
            <a:normAutofit lnSpcReduction="10000"/>
          </a:bodyPr>
          <a:lstStyle/>
          <a:p>
            <a:r>
              <a:rPr lang="en-US" dirty="0"/>
              <a:t>Typically more room than an apartment</a:t>
            </a:r>
          </a:p>
          <a:p>
            <a:r>
              <a:rPr lang="en-US" dirty="0"/>
              <a:t>May be able to share with several roommates and reduce expenses</a:t>
            </a:r>
          </a:p>
          <a:p>
            <a:r>
              <a:rPr lang="en-US" dirty="0"/>
              <a:t>Better possibility that pets will be allowed</a:t>
            </a:r>
          </a:p>
          <a:p>
            <a:r>
              <a:rPr lang="en-US" dirty="0"/>
              <a:t>More likely to have private washer and dryer</a:t>
            </a:r>
          </a:p>
        </p:txBody>
      </p:sp>
      <p:sp>
        <p:nvSpPr>
          <p:cNvPr id="5" name="Text Placeholder 4"/>
          <p:cNvSpPr>
            <a:spLocks noGrp="1"/>
          </p:cNvSpPr>
          <p:nvPr>
            <p:ph type="body" sz="quarter" idx="3"/>
          </p:nvPr>
        </p:nvSpPr>
        <p:spPr/>
        <p:txBody>
          <a:bodyPr/>
          <a:lstStyle/>
          <a:p>
            <a:r>
              <a:rPr lang="en-US" dirty="0"/>
              <a:t>Cons</a:t>
            </a:r>
          </a:p>
        </p:txBody>
      </p:sp>
      <p:sp>
        <p:nvSpPr>
          <p:cNvPr id="6" name="Content Placeholder 5"/>
          <p:cNvSpPr>
            <a:spLocks noGrp="1"/>
          </p:cNvSpPr>
          <p:nvPr>
            <p:ph sz="quarter" idx="4"/>
          </p:nvPr>
        </p:nvSpPr>
        <p:spPr/>
        <p:txBody>
          <a:bodyPr>
            <a:normAutofit/>
          </a:bodyPr>
          <a:lstStyle/>
          <a:p>
            <a:r>
              <a:rPr lang="en-US" dirty="0"/>
              <a:t>May not be as safe or secure as an apartment, depending upon location and type of structure</a:t>
            </a:r>
          </a:p>
          <a:p>
            <a:r>
              <a:rPr lang="en-US" dirty="0"/>
              <a:t>May require more maintenance </a:t>
            </a:r>
          </a:p>
          <a:p>
            <a:r>
              <a:rPr lang="en-US" dirty="0"/>
              <a:t>The nicer the house and the less roommates you have, the more it will cost</a:t>
            </a:r>
          </a:p>
          <a:p>
            <a:pPr marL="0" indent="0">
              <a:buNone/>
            </a:pPr>
            <a:endParaRPr lang="en-US" dirty="0"/>
          </a:p>
          <a:p>
            <a:endParaRPr lang="en-US" dirty="0"/>
          </a:p>
        </p:txBody>
      </p:sp>
    </p:spTree>
    <p:extLst>
      <p:ext uri="{BB962C8B-B14F-4D97-AF65-F5344CB8AC3E}">
        <p14:creationId xmlns:p14="http://schemas.microsoft.com/office/powerpoint/2010/main" val="3717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6CC049"/>
                </a:solidFill>
              </a:rPr>
              <a:t>Choosing Your Home</a:t>
            </a:r>
          </a:p>
        </p:txBody>
      </p:sp>
      <p:sp>
        <p:nvSpPr>
          <p:cNvPr id="6" name="Content Placeholder 5"/>
          <p:cNvSpPr>
            <a:spLocks noGrp="1"/>
          </p:cNvSpPr>
          <p:nvPr>
            <p:ph idx="1"/>
          </p:nvPr>
        </p:nvSpPr>
        <p:spPr/>
        <p:txBody>
          <a:bodyPr>
            <a:normAutofit fontScale="92500" lnSpcReduction="10000"/>
          </a:bodyPr>
          <a:lstStyle/>
          <a:p>
            <a:pPr marL="0" indent="0">
              <a:buNone/>
            </a:pPr>
            <a:r>
              <a:rPr lang="en-US" dirty="0"/>
              <a:t>We are going to focus on renting for the rest of this lesson. Your choices in housing options to rent can vary depending upon where you live. What type of housing you can afford and what type of living environment you desire all come into play when selecting your home.</a:t>
            </a:r>
          </a:p>
          <a:p>
            <a:pPr marL="0" indent="0">
              <a:buNone/>
            </a:pPr>
            <a:r>
              <a:rPr lang="en-US" dirty="0"/>
              <a:t>Other things to consider:</a:t>
            </a:r>
          </a:p>
          <a:p>
            <a:pPr marL="0" indent="0">
              <a:buNone/>
            </a:pPr>
            <a:r>
              <a:rPr lang="en-US" dirty="0"/>
              <a:t>	Location—close to your job, things to do</a:t>
            </a:r>
          </a:p>
          <a:p>
            <a:pPr marL="0" indent="0">
              <a:buNone/>
            </a:pPr>
            <a:r>
              <a:rPr lang="en-US" dirty="0"/>
              <a:t>	Safety of the neighborhood</a:t>
            </a:r>
          </a:p>
          <a:p>
            <a:pPr marL="0" indent="0">
              <a:buNone/>
            </a:pPr>
            <a:r>
              <a:rPr lang="en-US" dirty="0"/>
              <a:t>	Your space needs (# bedrooms/bathrooms)</a:t>
            </a:r>
          </a:p>
          <a:p>
            <a:pPr marL="0" indent="0">
              <a:buNone/>
            </a:pPr>
            <a:r>
              <a:rPr lang="en-US" dirty="0"/>
              <a:t>	Will you have roommates or family members?</a:t>
            </a:r>
          </a:p>
          <a:p>
            <a:pPr marL="0" indent="0">
              <a:buNone/>
            </a:pPr>
            <a:r>
              <a:rPr lang="en-US" dirty="0"/>
              <a:t>	Do you have pets? Will they need a yard?</a:t>
            </a:r>
          </a:p>
          <a:p>
            <a:pPr marL="0" indent="0">
              <a:buNone/>
            </a:pPr>
            <a:endParaRPr lang="en-US" dirty="0"/>
          </a:p>
        </p:txBody>
      </p:sp>
    </p:spTree>
    <p:extLst>
      <p:ext uri="{BB962C8B-B14F-4D97-AF65-F5344CB8AC3E}">
        <p14:creationId xmlns:p14="http://schemas.microsoft.com/office/powerpoint/2010/main" val="159591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8300"/>
                </a:solidFill>
              </a:rPr>
              <a:t>Costs of Keeping a Roof over Your Head</a:t>
            </a:r>
          </a:p>
        </p:txBody>
      </p:sp>
      <p:sp>
        <p:nvSpPr>
          <p:cNvPr id="3" name="Content Placeholder 2"/>
          <p:cNvSpPr>
            <a:spLocks noGrp="1"/>
          </p:cNvSpPr>
          <p:nvPr>
            <p:ph idx="1"/>
          </p:nvPr>
        </p:nvSpPr>
        <p:spPr/>
        <p:txBody>
          <a:bodyPr/>
          <a:lstStyle/>
          <a:p>
            <a:pPr marL="0" indent="0">
              <a:buNone/>
            </a:pPr>
            <a:r>
              <a:rPr lang="en-US" dirty="0"/>
              <a:t>According to CNBC the average cost of renting a 2 bedroom apartment in the 15 largest cities in America ranged from $886 per month Detroit to $5,000 per month in San Francisco. The Bureau of Labor Statistics determined in 2010 that the average amount a renter in the U.S. spends each year on housing, utilities, food, healthcare and entertainment was $33,460 with 38.3% going towards rent. </a:t>
            </a:r>
          </a:p>
          <a:p>
            <a:pPr marL="0" indent="0">
              <a:buNone/>
            </a:pPr>
            <a:r>
              <a:rPr lang="en-US" dirty="0"/>
              <a:t>Your rent will take the largest portion of your paycheck, so making your saving/spending plan with a rent that you can live comfortably with is critical. Ideally, your monthly rent and utilities should take no more than 30% of your monthly net (after tax) income.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8672" y="163085"/>
            <a:ext cx="1662540" cy="1662540"/>
          </a:xfrm>
          <a:prstGeom prst="rect">
            <a:avLst/>
          </a:prstGeom>
        </p:spPr>
      </p:pic>
    </p:spTree>
    <p:extLst>
      <p:ext uri="{BB962C8B-B14F-4D97-AF65-F5344CB8AC3E}">
        <p14:creationId xmlns:p14="http://schemas.microsoft.com/office/powerpoint/2010/main" val="2559849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CC049"/>
                </a:solidFill>
              </a:rPr>
              <a:t>Costs of Moving</a:t>
            </a:r>
          </a:p>
        </p:txBody>
      </p:sp>
      <p:sp>
        <p:nvSpPr>
          <p:cNvPr id="3" name="Content Placeholder 2"/>
          <p:cNvSpPr>
            <a:spLocks noGrp="1"/>
          </p:cNvSpPr>
          <p:nvPr>
            <p:ph idx="1"/>
          </p:nvPr>
        </p:nvSpPr>
        <p:spPr>
          <a:xfrm>
            <a:off x="838200" y="1825624"/>
            <a:ext cx="10515600" cy="4856529"/>
          </a:xfrm>
        </p:spPr>
        <p:txBody>
          <a:bodyPr/>
          <a:lstStyle/>
          <a:p>
            <a:pPr marL="0" indent="0">
              <a:buNone/>
            </a:pPr>
            <a:r>
              <a:rPr lang="en-US" dirty="0"/>
              <a:t>There will be some costs that you will need to be prepared to pay upfront. Usually landlords will require certain deposits and you will also have to think about other deposits and costs.</a:t>
            </a:r>
          </a:p>
          <a:p>
            <a:r>
              <a:rPr lang="en-US" dirty="0"/>
              <a:t>First and last month’s rent</a:t>
            </a:r>
          </a:p>
          <a:p>
            <a:r>
              <a:rPr lang="en-US" dirty="0"/>
              <a:t>Security deposit (TN does not limit the amount)</a:t>
            </a:r>
          </a:p>
          <a:p>
            <a:r>
              <a:rPr lang="en-US" dirty="0"/>
              <a:t>Pet deposit</a:t>
            </a:r>
          </a:p>
          <a:p>
            <a:r>
              <a:rPr lang="en-US" dirty="0"/>
              <a:t>Holding fees</a:t>
            </a:r>
          </a:p>
          <a:p>
            <a:r>
              <a:rPr lang="en-US" dirty="0"/>
              <a:t>Utility deposits</a:t>
            </a:r>
          </a:p>
          <a:p>
            <a:r>
              <a:rPr lang="en-US" dirty="0"/>
              <a:t>Moving costs-unless you have friends with a truck</a:t>
            </a:r>
          </a:p>
          <a:p>
            <a:r>
              <a:rPr lang="en-US" dirty="0"/>
              <a:t>Furniture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122" y="2620107"/>
            <a:ext cx="2866055" cy="19099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4098" y="4907609"/>
            <a:ext cx="605923" cy="5719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4661" y="4866015"/>
            <a:ext cx="571500" cy="5608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534" y="4882779"/>
            <a:ext cx="507492" cy="527304"/>
          </a:xfrm>
          <a:prstGeom prst="rect">
            <a:avLst/>
          </a:prstGeom>
        </p:spPr>
      </p:pic>
      <p:pic>
        <p:nvPicPr>
          <p:cNvPr id="8" name="Picture 7"/>
          <p:cNvPicPr>
            <a:picLocks noChangeAspect="1"/>
          </p:cNvPicPr>
          <p:nvPr/>
        </p:nvPicPr>
        <p:blipFill>
          <a:blip r:embed="rId6"/>
          <a:stretch>
            <a:fillRect/>
          </a:stretch>
        </p:blipFill>
        <p:spPr>
          <a:xfrm>
            <a:off x="6458957" y="4907609"/>
            <a:ext cx="573074" cy="530398"/>
          </a:xfrm>
          <a:prstGeom prst="rect">
            <a:avLst/>
          </a:prstGeom>
        </p:spPr>
      </p:pic>
    </p:spTree>
    <p:extLst>
      <p:ext uri="{BB962C8B-B14F-4D97-AF65-F5344CB8AC3E}">
        <p14:creationId xmlns:p14="http://schemas.microsoft.com/office/powerpoint/2010/main" val="398732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8300"/>
                </a:solidFill>
              </a:rPr>
              <a:t>Landlord Rights and Responsibilities</a:t>
            </a:r>
          </a:p>
        </p:txBody>
      </p:sp>
      <p:sp>
        <p:nvSpPr>
          <p:cNvPr id="3" name="Content Placeholder 2"/>
          <p:cNvSpPr>
            <a:spLocks noGrp="1"/>
          </p:cNvSpPr>
          <p:nvPr>
            <p:ph idx="1"/>
          </p:nvPr>
        </p:nvSpPr>
        <p:spPr>
          <a:xfrm>
            <a:off x="838200" y="1825624"/>
            <a:ext cx="10515600" cy="5032375"/>
          </a:xfrm>
        </p:spPr>
        <p:txBody>
          <a:bodyPr>
            <a:normAutofit fontScale="85000" lnSpcReduction="10000"/>
          </a:bodyPr>
          <a:lstStyle/>
          <a:p>
            <a:pPr marL="0" indent="0">
              <a:buNone/>
            </a:pPr>
            <a:r>
              <a:rPr lang="en-US" sz="2400" dirty="0"/>
              <a:t>When you rent a place to live, you need to get the agreement in writing. This written agreement is called a </a:t>
            </a:r>
            <a:r>
              <a:rPr lang="en-US" sz="2400" b="1" dirty="0"/>
              <a:t>lease. </a:t>
            </a:r>
            <a:r>
              <a:rPr lang="en-US" sz="2400" dirty="0"/>
              <a:t>The lease should state both the rights and duties of both you and the landlord. </a:t>
            </a:r>
          </a:p>
          <a:p>
            <a:pPr marL="0" indent="0">
              <a:buNone/>
            </a:pPr>
            <a:r>
              <a:rPr lang="en-US" sz="2400" b="1" dirty="0"/>
              <a:t>Landlord Rights</a:t>
            </a:r>
          </a:p>
          <a:p>
            <a:pPr marL="0" indent="0">
              <a:buNone/>
            </a:pPr>
            <a:r>
              <a:rPr lang="en-US" sz="2400" b="1" dirty="0"/>
              <a:t>	</a:t>
            </a:r>
            <a:r>
              <a:rPr lang="en-US" sz="2400" dirty="0"/>
              <a:t>Right to collect rent and prearranged late fees for overdue  </a:t>
            </a:r>
          </a:p>
          <a:p>
            <a:pPr marL="0" indent="0">
              <a:buNone/>
            </a:pPr>
            <a:r>
              <a:rPr lang="en-US" sz="2400" dirty="0"/>
              <a:t> 	payment</a:t>
            </a:r>
          </a:p>
          <a:p>
            <a:pPr marL="0" indent="0">
              <a:buNone/>
            </a:pPr>
            <a:r>
              <a:rPr lang="en-US" sz="2400" b="1" dirty="0"/>
              <a:t>	</a:t>
            </a:r>
            <a:r>
              <a:rPr lang="en-US" sz="2400" dirty="0"/>
              <a:t>Right to raise your rent according to your lease</a:t>
            </a:r>
          </a:p>
          <a:p>
            <a:pPr marL="0" indent="0">
              <a:buNone/>
            </a:pPr>
            <a:r>
              <a:rPr lang="en-US" sz="2400" b="1" dirty="0"/>
              <a:t>	</a:t>
            </a:r>
            <a:r>
              <a:rPr lang="en-US" sz="2400" dirty="0"/>
              <a:t>Right to evict</a:t>
            </a:r>
          </a:p>
          <a:p>
            <a:pPr marL="0" indent="0">
              <a:buNone/>
            </a:pPr>
            <a:r>
              <a:rPr lang="en-US" sz="2400" dirty="0"/>
              <a:t>	May enter the dwelling without consent in the event of</a:t>
            </a:r>
          </a:p>
          <a:p>
            <a:pPr marL="0" indent="0">
              <a:buNone/>
            </a:pPr>
            <a:r>
              <a:rPr lang="en-US" sz="2400" dirty="0"/>
              <a:t>	an emergency</a:t>
            </a:r>
          </a:p>
          <a:p>
            <a:pPr marL="0" indent="0">
              <a:buNone/>
            </a:pPr>
            <a:r>
              <a:rPr lang="en-US" sz="2400" b="1" dirty="0"/>
              <a:t>Landlord Responsibilities</a:t>
            </a:r>
          </a:p>
          <a:p>
            <a:pPr marL="0" indent="0">
              <a:buNone/>
            </a:pPr>
            <a:r>
              <a:rPr lang="en-US" sz="2400" dirty="0"/>
              <a:t>	Keep the property safe and in good repair.</a:t>
            </a:r>
          </a:p>
          <a:p>
            <a:pPr marL="0" indent="0">
              <a:buNone/>
            </a:pPr>
            <a:r>
              <a:rPr lang="en-US" sz="2400" dirty="0"/>
              <a:t>	Not discriminate. Covered by the Fair Housing Act.</a:t>
            </a:r>
          </a:p>
          <a:p>
            <a:pPr marL="0" indent="0">
              <a:buNone/>
            </a:pPr>
            <a:r>
              <a:rPr lang="en-US" sz="2400" dirty="0"/>
              <a:t>	Responsible for working smoke alarms for rental </a:t>
            </a:r>
          </a:p>
          <a:p>
            <a:pPr marL="0" indent="0">
              <a:buNone/>
            </a:pPr>
            <a:r>
              <a:rPr lang="en-US" sz="2400" dirty="0"/>
              <a:t>	units</a:t>
            </a:r>
          </a:p>
          <a:p>
            <a:pPr marL="0" indent="0">
              <a:buNone/>
            </a:pP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2660" y="3974123"/>
            <a:ext cx="3613310" cy="2409092"/>
          </a:xfrm>
          <a:prstGeom prst="rect">
            <a:avLst/>
          </a:prstGeom>
          <a:effectLst>
            <a:outerShdw blurRad="50800" dist="38100" dir="2700000" algn="tl" rotWithShape="0">
              <a:prstClr val="black">
                <a:alpha val="40000"/>
              </a:prstClr>
            </a:outerShdw>
            <a:softEdge rad="12700"/>
          </a:effectLst>
        </p:spPr>
      </p:pic>
    </p:spTree>
    <p:extLst>
      <p:ext uri="{BB962C8B-B14F-4D97-AF65-F5344CB8AC3E}">
        <p14:creationId xmlns:p14="http://schemas.microsoft.com/office/powerpoint/2010/main" val="216788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684" y="290288"/>
            <a:ext cx="10515600" cy="689952"/>
          </a:xfrm>
        </p:spPr>
        <p:txBody>
          <a:bodyPr>
            <a:normAutofit fontScale="90000"/>
          </a:bodyPr>
          <a:lstStyle/>
          <a:p>
            <a:r>
              <a:rPr lang="en-US" dirty="0">
                <a:solidFill>
                  <a:srgbClr val="6CC049"/>
                </a:solidFill>
              </a:rPr>
              <a:t>Tenant Rights and Responsibilities</a:t>
            </a:r>
          </a:p>
        </p:txBody>
      </p:sp>
      <p:sp>
        <p:nvSpPr>
          <p:cNvPr id="3" name="Content Placeholder 2"/>
          <p:cNvSpPr>
            <a:spLocks noGrp="1"/>
          </p:cNvSpPr>
          <p:nvPr>
            <p:ph idx="1"/>
          </p:nvPr>
        </p:nvSpPr>
        <p:spPr>
          <a:xfrm>
            <a:off x="316522" y="980240"/>
            <a:ext cx="11517923" cy="5384068"/>
          </a:xfrm>
        </p:spPr>
        <p:txBody>
          <a:bodyPr>
            <a:noAutofit/>
          </a:bodyPr>
          <a:lstStyle/>
          <a:p>
            <a:pPr marL="0" indent="0">
              <a:buNone/>
            </a:pPr>
            <a:r>
              <a:rPr lang="en-US" sz="1400" b="1" dirty="0"/>
              <a:t>Tenant Rights</a:t>
            </a:r>
          </a:p>
          <a:p>
            <a:pPr marL="0" indent="0">
              <a:buNone/>
            </a:pPr>
            <a:r>
              <a:rPr lang="en-US" sz="1400" b="1" dirty="0"/>
              <a:t>	</a:t>
            </a:r>
            <a:r>
              <a:rPr lang="en-US" sz="1400" dirty="0"/>
              <a:t>The right to a “quiet environment”. </a:t>
            </a:r>
          </a:p>
          <a:p>
            <a:pPr marL="0" indent="0">
              <a:buNone/>
            </a:pPr>
            <a:r>
              <a:rPr lang="en-US" sz="1400" b="1" dirty="0"/>
              <a:t>	</a:t>
            </a:r>
            <a:r>
              <a:rPr lang="en-US" sz="1400" dirty="0"/>
              <a:t>Cannot be discriminated against because of race, color, nationality, sex, or religion</a:t>
            </a:r>
          </a:p>
          <a:p>
            <a:pPr marL="0" indent="0">
              <a:buNone/>
            </a:pPr>
            <a:r>
              <a:rPr lang="en-US" sz="1400" b="1" dirty="0"/>
              <a:t>	</a:t>
            </a:r>
            <a:r>
              <a:rPr lang="en-US" sz="1400" dirty="0"/>
              <a:t>Heating and air conditioning must work</a:t>
            </a:r>
          </a:p>
          <a:p>
            <a:pPr marL="0" indent="0">
              <a:buNone/>
            </a:pPr>
            <a:r>
              <a:rPr lang="en-US" sz="1400" b="1" dirty="0"/>
              <a:t>	</a:t>
            </a:r>
            <a:r>
              <a:rPr lang="en-US" sz="1400" dirty="0"/>
              <a:t>Toilets and water heater must work</a:t>
            </a:r>
          </a:p>
          <a:p>
            <a:pPr marL="0" indent="0">
              <a:buNone/>
            </a:pPr>
            <a:r>
              <a:rPr lang="en-US" sz="1400" b="1" dirty="0"/>
              <a:t>	</a:t>
            </a:r>
            <a:r>
              <a:rPr lang="en-US" sz="1400" dirty="0"/>
              <a:t>Door locks must work</a:t>
            </a:r>
          </a:p>
          <a:p>
            <a:pPr marL="0" indent="0">
              <a:buNone/>
            </a:pPr>
            <a:r>
              <a:rPr lang="en-US" sz="1400" b="1" dirty="0"/>
              <a:t>	</a:t>
            </a:r>
            <a:r>
              <a:rPr lang="en-US" sz="1400" dirty="0"/>
              <a:t>Roof must be in good condition (no leaks)</a:t>
            </a:r>
          </a:p>
          <a:p>
            <a:pPr marL="0" indent="0">
              <a:buNone/>
            </a:pPr>
            <a:r>
              <a:rPr lang="en-US" sz="1400" b="1" dirty="0"/>
              <a:t>	</a:t>
            </a:r>
            <a:r>
              <a:rPr lang="en-US" sz="1400" dirty="0"/>
              <a:t>Appliances that are supplied (refrigerator, stove) must be  working</a:t>
            </a:r>
            <a:endParaRPr lang="en-US" sz="1400" b="1" dirty="0"/>
          </a:p>
          <a:p>
            <a:pPr marL="0" indent="0">
              <a:buNone/>
            </a:pPr>
            <a:r>
              <a:rPr lang="en-US" sz="1400" b="1" dirty="0"/>
              <a:t>Tenant Responsibilities</a:t>
            </a:r>
          </a:p>
          <a:p>
            <a:pPr marL="0" indent="0">
              <a:buNone/>
            </a:pPr>
            <a:r>
              <a:rPr lang="en-US" sz="1400" dirty="0"/>
              <a:t>	You must pay your rent on time</a:t>
            </a:r>
          </a:p>
          <a:p>
            <a:pPr marL="0" indent="0">
              <a:buNone/>
            </a:pPr>
            <a:r>
              <a:rPr lang="en-US" sz="1400" dirty="0"/>
              <a:t>	You must obey the lease agreement</a:t>
            </a:r>
          </a:p>
          <a:p>
            <a:pPr marL="0" indent="0">
              <a:buNone/>
            </a:pPr>
            <a:r>
              <a:rPr lang="en-US" sz="1400" dirty="0"/>
              <a:t>	You must obey all building and housing codes that 	materially affect health and safety. </a:t>
            </a:r>
          </a:p>
          <a:p>
            <a:pPr marL="0" indent="0">
              <a:buNone/>
            </a:pPr>
            <a:r>
              <a:rPr lang="en-US" sz="1400" dirty="0"/>
              <a:t>	You must also not disturb your neighbors nor permit your guests to disturb the neighbors</a:t>
            </a:r>
          </a:p>
          <a:p>
            <a:pPr marL="0" indent="0">
              <a:buNone/>
            </a:pPr>
            <a:r>
              <a:rPr lang="en-US" sz="1400" dirty="0"/>
              <a:t>	When you leave, the place should only have signs 	of normal use, no damage. Be sure to read your </a:t>
            </a:r>
          </a:p>
          <a:p>
            <a:pPr marL="0" indent="0">
              <a:buNone/>
            </a:pPr>
            <a:r>
              <a:rPr lang="en-US" sz="1400" dirty="0"/>
              <a:t>	lease closely, as there may be other duties required when you move out, such as mowing the grass.</a:t>
            </a:r>
          </a:p>
          <a:p>
            <a:pPr marL="0" indent="0">
              <a:buNone/>
            </a:pPr>
            <a:r>
              <a:rPr lang="en-US" sz="1400" dirty="0"/>
              <a:t>	You must let your landlord come in at reasonable times to inspect it and  to make repairs</a:t>
            </a:r>
          </a:p>
          <a:p>
            <a:pPr marL="0" indent="0">
              <a:buNone/>
            </a:pPr>
            <a:r>
              <a:rPr lang="en-US" sz="1400" dirty="0"/>
              <a:t>	You must not engage in any illegal activity on the premises</a:t>
            </a:r>
          </a:p>
          <a:p>
            <a:pPr marL="0" indent="0">
              <a:buNone/>
            </a:pPr>
            <a:r>
              <a:rPr lang="en-US" sz="1400" dirty="0"/>
              <a:t>	You will maintain the property in a clean and habitable condition	</a:t>
            </a:r>
            <a:endParaRPr lang="en-US" sz="1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888" y="2024527"/>
            <a:ext cx="2095792" cy="2067213"/>
          </a:xfrm>
          <a:prstGeom prst="rect">
            <a:avLst/>
          </a:prstGeom>
        </p:spPr>
      </p:pic>
    </p:spTree>
    <p:extLst>
      <p:ext uri="{BB962C8B-B14F-4D97-AF65-F5344CB8AC3E}">
        <p14:creationId xmlns:p14="http://schemas.microsoft.com/office/powerpoint/2010/main" val="2418632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8300"/>
                </a:solidFill>
              </a:rPr>
              <a:t>Types of Leases</a:t>
            </a:r>
          </a:p>
        </p:txBody>
      </p:sp>
      <p:sp>
        <p:nvSpPr>
          <p:cNvPr id="3" name="Content Placeholder 2"/>
          <p:cNvSpPr>
            <a:spLocks noGrp="1"/>
          </p:cNvSpPr>
          <p:nvPr>
            <p:ph idx="1"/>
          </p:nvPr>
        </p:nvSpPr>
        <p:spPr>
          <a:xfrm>
            <a:off x="838200" y="1825624"/>
            <a:ext cx="10515600" cy="5032375"/>
          </a:xfrm>
        </p:spPr>
        <p:txBody>
          <a:bodyPr>
            <a:normAutofit fontScale="70000" lnSpcReduction="20000"/>
          </a:bodyPr>
          <a:lstStyle/>
          <a:p>
            <a:pPr marL="0" indent="0">
              <a:buNone/>
            </a:pPr>
            <a:r>
              <a:rPr lang="en-US" sz="2400" dirty="0"/>
              <a:t>A lease is a legal agreement between you and a landlord. Leases obligate you and your landlord to specific commitments. You may need a co-signer if you are under a certain age or don’t have much credit history.</a:t>
            </a:r>
          </a:p>
          <a:p>
            <a:pPr marL="0" indent="0">
              <a:buNone/>
            </a:pPr>
            <a:r>
              <a:rPr lang="en-US" sz="2400" dirty="0"/>
              <a:t>Once you find that perfect place to live and the monthly rent you can afford, the length of time you plan to obligate yourself to renting the apartment/home is critical. The lease obligates you to rent the place for a certain amount of time and the landlord to rent it to you for that length of time at that monthly rent. If you decide to leave before the lease is up, you are responsible for any of the remaining rent you owe for the time remaining on the lease.</a:t>
            </a:r>
          </a:p>
          <a:p>
            <a:pPr marL="0" indent="0">
              <a:buNone/>
            </a:pPr>
            <a:r>
              <a:rPr lang="en-US" sz="2400" dirty="0"/>
              <a:t>Generally, the longer you agree to rent a place, the cheaper your rent will be. </a:t>
            </a:r>
          </a:p>
          <a:p>
            <a:r>
              <a:rPr lang="en-US" sz="2400" b="1" dirty="0"/>
              <a:t>Short-term lease: </a:t>
            </a:r>
            <a:r>
              <a:rPr lang="en-US" sz="2400" dirty="0"/>
              <a:t>Fixed monthly rental rate for the entire duration of the lease. (Six months typical)</a:t>
            </a:r>
          </a:p>
          <a:p>
            <a:r>
              <a:rPr lang="en-US" sz="2400" b="1" dirty="0"/>
              <a:t>Month-to-month lease:</a:t>
            </a:r>
            <a:r>
              <a:rPr lang="en-US" sz="2400" dirty="0"/>
              <a:t> You agree to rent for a month at a time. Can be more expensive. Your rental price could change at any time with appropriate notice by your landlord. If you are unsure of how long you will be in the area or just need a place for a limited time, this might be a good option. The landlord may cancel the lease by giving you 30 days’ notice.</a:t>
            </a:r>
          </a:p>
          <a:p>
            <a:r>
              <a:rPr lang="en-US" sz="2400" b="1" dirty="0"/>
              <a:t>Subleasing:</a:t>
            </a:r>
            <a:r>
              <a:rPr lang="en-US" sz="2400" dirty="0"/>
              <a:t> Subleasing is renting under an original lease that someone else holds. Normally you work out arrangements with the original tenant rather than the landlord. Be sure to obtain written consent from the landlord allowing you to live in the house/apartment.</a:t>
            </a:r>
          </a:p>
          <a:p>
            <a:r>
              <a:rPr lang="en-US" sz="2400" b="1" dirty="0"/>
              <a:t>One year lease:</a:t>
            </a:r>
            <a:r>
              <a:rPr lang="en-US" sz="2400" dirty="0"/>
              <a:t> Easiest lease to find and most standard. Protected against rent increases for the duration of the lease.</a:t>
            </a:r>
            <a:endParaRPr lang="en-US" sz="2400" b="1" dirty="0"/>
          </a:p>
          <a:p>
            <a:pPr marL="0" indent="0">
              <a:buNone/>
            </a:pPr>
            <a:r>
              <a:rPr lang="en-US" sz="2400" b="1" dirty="0"/>
              <a:t>		</a:t>
            </a:r>
          </a:p>
          <a:p>
            <a:pPr marL="0" indent="0">
              <a:buNone/>
            </a:pPr>
            <a:endParaRPr lang="en-US" sz="2400" b="1" dirty="0"/>
          </a:p>
          <a:p>
            <a:pPr marL="0" indent="0">
              <a:buNone/>
            </a:pPr>
            <a:r>
              <a:rPr lang="en-US" sz="2400" dirty="0"/>
              <a:t>	</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9634" y="1"/>
            <a:ext cx="2525595" cy="1690688"/>
          </a:xfrm>
          <a:prstGeom prst="rect">
            <a:avLst/>
          </a:prstGeom>
        </p:spPr>
      </p:pic>
    </p:spTree>
    <p:extLst>
      <p:ext uri="{BB962C8B-B14F-4D97-AF65-F5344CB8AC3E}">
        <p14:creationId xmlns:p14="http://schemas.microsoft.com/office/powerpoint/2010/main" val="113223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57" y="927832"/>
            <a:ext cx="10515600" cy="1325563"/>
          </a:xfrm>
        </p:spPr>
        <p:txBody>
          <a:bodyPr/>
          <a:lstStyle/>
          <a:p>
            <a:r>
              <a:rPr lang="en-US" dirty="0">
                <a:solidFill>
                  <a:srgbClr val="6CC049"/>
                </a:solidFill>
              </a:rPr>
              <a:t>What to look for in a lease</a:t>
            </a:r>
          </a:p>
        </p:txBody>
      </p:sp>
      <p:sp>
        <p:nvSpPr>
          <p:cNvPr id="4" name="Content Placeholder 3"/>
          <p:cNvSpPr>
            <a:spLocks noGrp="1"/>
          </p:cNvSpPr>
          <p:nvPr>
            <p:ph sz="half" idx="2"/>
          </p:nvPr>
        </p:nvSpPr>
        <p:spPr/>
        <p:txBody>
          <a:bodyPr>
            <a:normAutofit fontScale="92500" lnSpcReduction="20000"/>
          </a:bodyPr>
          <a:lstStyle/>
          <a:p>
            <a:r>
              <a:rPr lang="en-US" dirty="0"/>
              <a:t>Address of the place you are renting</a:t>
            </a:r>
          </a:p>
          <a:p>
            <a:r>
              <a:rPr lang="en-US" dirty="0"/>
              <a:t>Address and phone number of landlord</a:t>
            </a:r>
          </a:p>
          <a:p>
            <a:r>
              <a:rPr lang="en-US" dirty="0"/>
              <a:t>How much the rent is</a:t>
            </a:r>
          </a:p>
          <a:p>
            <a:r>
              <a:rPr lang="en-US" dirty="0"/>
              <a:t>How long the lease is for</a:t>
            </a:r>
          </a:p>
          <a:p>
            <a:r>
              <a:rPr lang="en-US" dirty="0"/>
              <a:t>When rent must be paid (due date each month)</a:t>
            </a:r>
          </a:p>
          <a:p>
            <a:r>
              <a:rPr lang="en-US" dirty="0"/>
              <a:t>If pets are okay. If so, size and kind and any extra deposit</a:t>
            </a:r>
          </a:p>
          <a:p>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a:t>Late fees for late rent payment</a:t>
            </a:r>
          </a:p>
          <a:p>
            <a:r>
              <a:rPr lang="en-US" dirty="0"/>
              <a:t>How much the security deposit is and when the landlord can keep it</a:t>
            </a:r>
          </a:p>
          <a:p>
            <a:r>
              <a:rPr lang="en-US" dirty="0"/>
              <a:t>Who pays for the electricity, gas, water, garbage, cable, etc.</a:t>
            </a:r>
          </a:p>
          <a:p>
            <a:r>
              <a:rPr lang="en-US" dirty="0"/>
              <a:t>When you or the landlord can end the lease</a:t>
            </a:r>
          </a:p>
          <a:p>
            <a:r>
              <a:rPr lang="en-US" dirty="0"/>
              <a:t>When the landlord can come into your place without your okay.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9096" y="562707"/>
            <a:ext cx="2525595" cy="1690688"/>
          </a:xfrm>
          <a:prstGeom prst="rect">
            <a:avLst/>
          </a:prstGeom>
        </p:spPr>
      </p:pic>
    </p:spTree>
    <p:extLst>
      <p:ext uri="{BB962C8B-B14F-4D97-AF65-F5344CB8AC3E}">
        <p14:creationId xmlns:p14="http://schemas.microsoft.com/office/powerpoint/2010/main" val="1452880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8300"/>
                </a:solidFill>
              </a:rPr>
              <a:t>More about Leases and Security Deposits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7144" y="3798277"/>
            <a:ext cx="1353312" cy="2871216"/>
          </a:xfrm>
          <a:prstGeom prst="rect">
            <a:avLst/>
          </a:prstGeom>
        </p:spPr>
      </p:pic>
      <p:sp>
        <p:nvSpPr>
          <p:cNvPr id="3" name="Content Placeholder 2"/>
          <p:cNvSpPr>
            <a:spLocks noGrp="1"/>
          </p:cNvSpPr>
          <p:nvPr>
            <p:ph idx="1"/>
          </p:nvPr>
        </p:nvSpPr>
        <p:spPr>
          <a:xfrm>
            <a:off x="838200" y="1421177"/>
            <a:ext cx="10515600" cy="5032375"/>
          </a:xfrm>
        </p:spPr>
        <p:txBody>
          <a:bodyPr>
            <a:normAutofit fontScale="25000" lnSpcReduction="20000"/>
          </a:bodyPr>
          <a:lstStyle/>
          <a:p>
            <a:pPr marL="0" indent="0">
              <a:buNone/>
            </a:pPr>
            <a:r>
              <a:rPr lang="en-US" sz="6400" dirty="0"/>
              <a:t>Do not sign a lease that has blank spaces.</a:t>
            </a:r>
          </a:p>
          <a:p>
            <a:pPr marL="0" indent="0">
              <a:buNone/>
            </a:pPr>
            <a:r>
              <a:rPr lang="en-US" sz="6400" dirty="0"/>
              <a:t>Get a signed copy and put it in a safe place. Everyone should sign it—you, the landlord, and anyone else who will be a renter.</a:t>
            </a:r>
          </a:p>
          <a:p>
            <a:pPr marL="0" indent="0">
              <a:buNone/>
            </a:pPr>
            <a:r>
              <a:rPr lang="en-US" sz="6400" dirty="0"/>
              <a:t>The amount of the rent should be agreed upon and when it is due and both of these should be included in the lease agreement.</a:t>
            </a:r>
          </a:p>
          <a:p>
            <a:pPr marL="0" indent="0">
              <a:buNone/>
            </a:pPr>
            <a:r>
              <a:rPr lang="en-US" sz="6400" dirty="0"/>
              <a:t>Always get a rent payment receipt and keep these in a safe place.</a:t>
            </a:r>
          </a:p>
          <a:p>
            <a:pPr marL="0" indent="0">
              <a:buNone/>
            </a:pPr>
            <a:r>
              <a:rPr lang="en-US" sz="6400" dirty="0"/>
              <a:t>The security deposit pays for any damage you may cause beyond normal wear and tear. Get a receipt for the security deposit signed by the landlord that clearly states it was for the security deposit, the amount paid and the date. Tennessee has no limits on how much landlords can charge for these.</a:t>
            </a:r>
          </a:p>
          <a:p>
            <a:pPr marL="0" indent="0">
              <a:buNone/>
            </a:pPr>
            <a:r>
              <a:rPr lang="en-US" sz="6400" dirty="0"/>
              <a:t>Before you move in make a list of anything wrong with the dwelling. Then you cannot be charged for that damage when you move out. You should go over this list with the landlord and both sign it. </a:t>
            </a:r>
          </a:p>
          <a:p>
            <a:pPr marL="0" indent="0">
              <a:buNone/>
            </a:pPr>
            <a:r>
              <a:rPr lang="en-US" sz="6400" dirty="0"/>
              <a:t>When you move you should get your entire security deposit if:</a:t>
            </a:r>
          </a:p>
          <a:p>
            <a:pPr marL="0" indent="0">
              <a:buNone/>
            </a:pPr>
            <a:r>
              <a:rPr lang="en-US" sz="6400" dirty="0"/>
              <a:t>	you don’t owe any rent</a:t>
            </a:r>
          </a:p>
          <a:p>
            <a:pPr marL="0" indent="0">
              <a:buNone/>
            </a:pPr>
            <a:r>
              <a:rPr lang="en-US" sz="6400" dirty="0"/>
              <a:t>	you have not damaged the property</a:t>
            </a:r>
          </a:p>
          <a:p>
            <a:pPr marL="0" indent="0">
              <a:buNone/>
            </a:pPr>
            <a:r>
              <a:rPr lang="en-US" sz="6400" dirty="0"/>
              <a:t>	your have not broken the lease</a:t>
            </a:r>
          </a:p>
          <a:p>
            <a:pPr marL="0" indent="0">
              <a:buNone/>
            </a:pPr>
            <a:r>
              <a:rPr lang="en-US" sz="6400" i="1" dirty="0"/>
              <a:t>Don’t wait too long to ask for your deposit back. Ask for it in writing and give your new address.</a:t>
            </a:r>
          </a:p>
          <a:p>
            <a:pPr marL="0" indent="0">
              <a:buNone/>
            </a:pPr>
            <a:r>
              <a:rPr lang="en-US" sz="6400" dirty="0"/>
              <a:t>Your landlord can keep your security deposit if you abandon your home. You abandon your home if:</a:t>
            </a:r>
          </a:p>
          <a:p>
            <a:pPr marL="0" indent="0">
              <a:buNone/>
            </a:pPr>
            <a:r>
              <a:rPr lang="en-US" sz="6400" dirty="0"/>
              <a:t>	1. You are behind on rent and leave fore 30 days or more without saying why OR</a:t>
            </a:r>
          </a:p>
          <a:p>
            <a:pPr marL="0" indent="0">
              <a:buNone/>
            </a:pPr>
            <a:r>
              <a:rPr lang="en-US" sz="6400" dirty="0"/>
              <a:t>	2. Your rent is 15 days late AND it looks like you have left for good.</a:t>
            </a:r>
          </a:p>
          <a:p>
            <a:pPr marL="0" indent="0">
              <a:buNone/>
            </a:pPr>
            <a:r>
              <a:rPr lang="en-US" sz="6400" dirty="0"/>
              <a:t>If you abandon your home, the landlord can rent it to someone else. He can also sell anything you left there.</a:t>
            </a:r>
          </a:p>
          <a:p>
            <a:pPr marL="0" indent="0">
              <a:buNone/>
            </a:pPr>
            <a:endParaRPr lang="en-US" sz="4300" b="1" i="1" dirty="0"/>
          </a:p>
          <a:p>
            <a:pPr marL="0" indent="0">
              <a:buNone/>
            </a:pPr>
            <a:endParaRPr lang="en-US" sz="2400" b="1" dirty="0"/>
          </a:p>
          <a:p>
            <a:pPr marL="0" indent="0">
              <a:buNone/>
            </a:pPr>
            <a:r>
              <a:rPr lang="en-US" sz="2400" dirty="0"/>
              <a:t>	</a:t>
            </a:r>
            <a:endParaRPr lang="en-US" b="1" dirty="0"/>
          </a:p>
        </p:txBody>
      </p:sp>
    </p:spTree>
    <p:extLst>
      <p:ext uri="{BB962C8B-B14F-4D97-AF65-F5344CB8AC3E}">
        <p14:creationId xmlns:p14="http://schemas.microsoft.com/office/powerpoint/2010/main" val="19556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CC049"/>
                </a:solidFill>
              </a:rPr>
              <a:t>When you can’t pay rent</a:t>
            </a:r>
          </a:p>
        </p:txBody>
      </p:sp>
      <p:sp>
        <p:nvSpPr>
          <p:cNvPr id="3" name="Content Placeholder 2"/>
          <p:cNvSpPr>
            <a:spLocks noGrp="1"/>
          </p:cNvSpPr>
          <p:nvPr>
            <p:ph idx="1"/>
          </p:nvPr>
        </p:nvSpPr>
        <p:spPr>
          <a:xfrm>
            <a:off x="838200" y="1825624"/>
            <a:ext cx="10515600" cy="5032375"/>
          </a:xfrm>
        </p:spPr>
        <p:txBody>
          <a:bodyPr>
            <a:normAutofit/>
          </a:bodyPr>
          <a:lstStyle/>
          <a:p>
            <a:pPr marL="0" indent="0">
              <a:buNone/>
            </a:pPr>
            <a:r>
              <a:rPr lang="en-US" sz="2400" dirty="0"/>
              <a:t>Most landlords will not evict you if you are a bit late paying your rent, although you will probably be charged a late fee. But if you find that you cannot pay your rent or your income is drastically reduced, you need to be proactive and contact your landlord as soon as you know you are having difficulty.</a:t>
            </a:r>
          </a:p>
          <a:p>
            <a:r>
              <a:rPr lang="en-US" sz="2400" dirty="0"/>
              <a:t>Ask to negotiate a late payment in advance of your payment date</a:t>
            </a:r>
          </a:p>
          <a:p>
            <a:r>
              <a:rPr lang="en-US" sz="2400" dirty="0"/>
              <a:t>Offer to pay some of the rent by the due date</a:t>
            </a:r>
          </a:p>
          <a:p>
            <a:r>
              <a:rPr lang="en-US" sz="2400" dirty="0"/>
              <a:t>Explain your circumstances and how you expect to resolve </a:t>
            </a:r>
          </a:p>
          <a:p>
            <a:pPr marL="0" indent="0">
              <a:buNone/>
            </a:pPr>
            <a:r>
              <a:rPr lang="en-US" sz="2400" dirty="0"/>
              <a:t>     them so that your rent will be pain on time in the future</a:t>
            </a:r>
          </a:p>
          <a:p>
            <a:pPr marL="0" indent="0">
              <a:buNone/>
            </a:pPr>
            <a:endParaRPr lang="en-US" sz="2400" b="1" dirty="0"/>
          </a:p>
          <a:p>
            <a:pPr marL="0" indent="0">
              <a:buNone/>
            </a:pPr>
            <a:r>
              <a:rPr lang="en-US" sz="2400" dirty="0"/>
              <a:t>	</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3692" y="3634153"/>
            <a:ext cx="3223846" cy="3223846"/>
          </a:xfrm>
          <a:prstGeom prst="rect">
            <a:avLst/>
          </a:prstGeom>
        </p:spPr>
      </p:pic>
    </p:spTree>
    <p:extLst>
      <p:ext uri="{BB962C8B-B14F-4D97-AF65-F5344CB8AC3E}">
        <p14:creationId xmlns:p14="http://schemas.microsoft.com/office/powerpoint/2010/main" val="171124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6429" y="659040"/>
            <a:ext cx="10515600" cy="5055961"/>
          </a:xfrm>
        </p:spPr>
        <p:txBody>
          <a:bodyPr/>
          <a:lstStyle/>
          <a:p>
            <a:r>
              <a:rPr lang="en-US" dirty="0">
                <a:solidFill>
                  <a:srgbClr val="FF8300"/>
                </a:solidFill>
              </a:rPr>
              <a:t>You will need to complete a study guide with this lesson. If you don’t already have a printed study guide for the lesson, please print one now by opening the Keeping a Roof over Your Head folder, clicking on Study Guide, and printing. When you are done with the lesson, you will need to show your study guide to your counselor.</a:t>
            </a:r>
          </a:p>
        </p:txBody>
      </p:sp>
    </p:spTree>
    <p:extLst>
      <p:ext uri="{BB962C8B-B14F-4D97-AF65-F5344CB8AC3E}">
        <p14:creationId xmlns:p14="http://schemas.microsoft.com/office/powerpoint/2010/main" val="1559795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08922" y="1712528"/>
            <a:ext cx="6464764" cy="2420141"/>
            <a:chOff x="2298236" y="1690757"/>
            <a:chExt cx="6464764" cy="2420141"/>
          </a:xfrm>
        </p:grpSpPr>
        <p:sp>
          <p:nvSpPr>
            <p:cNvPr id="4" name="TextBox 3">
              <a:hlinkClick r:id="rId3"/>
            </p:cNvPr>
            <p:cNvSpPr txBox="1"/>
            <p:nvPr/>
          </p:nvSpPr>
          <p:spPr>
            <a:xfrm>
              <a:off x="3429000" y="2787459"/>
              <a:ext cx="5334000" cy="1323439"/>
            </a:xfrm>
            <a:prstGeom prst="rect">
              <a:avLst/>
            </a:prstGeom>
            <a:solidFill>
              <a:schemeClr val="accent6">
                <a:lumMod val="40000"/>
                <a:lumOff val="60000"/>
              </a:schemeClr>
            </a:solidFill>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a:t>Relocation </a:t>
              </a:r>
            </a:p>
            <a:p>
              <a:pPr algn="ctr"/>
              <a:r>
                <a:rPr lang="en-US" sz="4000" dirty="0"/>
                <a:t>Cost of Living Calculator</a:t>
              </a:r>
            </a:p>
          </p:txBody>
        </p:sp>
        <p:grpSp>
          <p:nvGrpSpPr>
            <p:cNvPr id="5" name="Group 4"/>
            <p:cNvGrpSpPr/>
            <p:nvPr/>
          </p:nvGrpSpPr>
          <p:grpSpPr>
            <a:xfrm rot="2284119">
              <a:off x="2298236" y="1690757"/>
              <a:ext cx="2561305" cy="923330"/>
              <a:chOff x="3751103" y="2967335"/>
              <a:chExt cx="2561305" cy="923330"/>
            </a:xfrm>
          </p:grpSpPr>
          <p:sp>
            <p:nvSpPr>
              <p:cNvPr id="6" name="Rectangle 5"/>
              <p:cNvSpPr/>
              <p:nvPr/>
            </p:nvSpPr>
            <p:spPr>
              <a:xfrm>
                <a:off x="3751103" y="2967335"/>
                <a:ext cx="1641796" cy="923330"/>
              </a:xfrm>
              <a:prstGeom prst="rect">
                <a:avLst/>
              </a:prstGeom>
              <a:noFill/>
            </p:spPr>
            <p:txBody>
              <a:bodyPr wrap="none" lIns="91440" tIns="45720" rIns="91440" bIns="45720">
                <a:spAutoFit/>
              </a:bodyPr>
              <a:lstStyle/>
              <a:p>
                <a:pPr algn="ctr"/>
                <a:r>
                  <a:rPr lang="en-US" sz="5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Click</a:t>
                </a:r>
              </a:p>
            </p:txBody>
          </p:sp>
          <p:sp>
            <p:nvSpPr>
              <p:cNvPr id="7" name="Right Arrow 6"/>
              <p:cNvSpPr/>
              <p:nvPr/>
            </p:nvSpPr>
            <p:spPr>
              <a:xfrm>
                <a:off x="5334000" y="3186684"/>
                <a:ext cx="978408" cy="484632"/>
              </a:xfrm>
              <a:prstGeom prst="right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grpSp>
      </p:grpSp>
      <p:sp>
        <p:nvSpPr>
          <p:cNvPr id="9" name="TextBox 8"/>
          <p:cNvSpPr txBox="1"/>
          <p:nvPr/>
        </p:nvSpPr>
        <p:spPr>
          <a:xfrm>
            <a:off x="7685314" y="931792"/>
            <a:ext cx="3461657" cy="5078313"/>
          </a:xfrm>
          <a:prstGeom prst="rect">
            <a:avLst/>
          </a:prstGeom>
          <a:noFill/>
        </p:spPr>
        <p:txBody>
          <a:bodyPr wrap="square" rtlCol="0">
            <a:spAutoFit/>
          </a:bodyPr>
          <a:lstStyle/>
          <a:p>
            <a:r>
              <a:rPr lang="en-US" dirty="0"/>
              <a:t>Now that you know a little bit about the renting process, you may want to think about moving to another city where there are other job prospects. If you have already completed the Producing Income lesson, you will have visited this site before to compare the differences in how much it costs to live in different cities across the country. If you are thinking of moving, go to this site again and specifically compare the cost of housing and utilities, along with other household expenses, to compare the differences in costs for housing for different places around the country.</a:t>
            </a:r>
          </a:p>
        </p:txBody>
      </p:sp>
    </p:spTree>
    <p:extLst>
      <p:ext uri="{BB962C8B-B14F-4D97-AF65-F5344CB8AC3E}">
        <p14:creationId xmlns:p14="http://schemas.microsoft.com/office/powerpoint/2010/main" val="3840637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p:cNvPr>
          <p:cNvSpPr/>
          <p:nvPr/>
        </p:nvSpPr>
        <p:spPr>
          <a:xfrm>
            <a:off x="1524000" y="1251856"/>
            <a:ext cx="6705600" cy="5570756"/>
          </a:xfrm>
          <a:prstGeom prst="rect">
            <a:avLst/>
          </a:prstGeom>
          <a:noFill/>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Find out housing costs (and other cool facts) for your town</a:t>
            </a:r>
          </a:p>
          <a:p>
            <a:pPr algn="ct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Find your city and check out the housing costs. This can give you an idea of how to budget for housing costs when looking for a place to live.</a:t>
            </a:r>
          </a:p>
          <a:p>
            <a:pPr algn="ct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19371857-6C0F-419C-BE67-A6A3108372AC}" type="slidenum">
              <a:rPr lang="en-US" smtClean="0"/>
              <a:t>21</a:t>
            </a:fld>
            <a:endParaRPr lang="en-US"/>
          </a:p>
        </p:txBody>
      </p:sp>
      <p:sp>
        <p:nvSpPr>
          <p:cNvPr id="14" name="TextBox 13"/>
          <p:cNvSpPr txBox="1"/>
          <p:nvPr/>
        </p:nvSpPr>
        <p:spPr>
          <a:xfrm>
            <a:off x="2623457" y="4067685"/>
            <a:ext cx="5529943" cy="1077218"/>
          </a:xfrm>
          <a:prstGeom prst="rect">
            <a:avLst/>
          </a:prstGeom>
          <a:noFill/>
        </p:spPr>
        <p:txBody>
          <a:bodyPr wrap="square" rtlCol="0">
            <a:spAutoFit/>
          </a:bodyPr>
          <a:lstStyle/>
          <a:p>
            <a:r>
              <a:rPr lang="en-US" sz="3200" dirty="0"/>
              <a:t> </a:t>
            </a:r>
            <a:r>
              <a:rPr lang="en-US" sz="3200" dirty="0">
                <a:hlinkClick r:id="rId4"/>
              </a:rPr>
              <a:t>http://www.city-data.com</a:t>
            </a:r>
            <a:endParaRPr lang="en-US" sz="3200" dirty="0"/>
          </a:p>
          <a:p>
            <a:endParaRPr lang="en-US" sz="3200" dirty="0"/>
          </a:p>
        </p:txBody>
      </p:sp>
    </p:spTree>
    <p:extLst>
      <p:ext uri="{BB962C8B-B14F-4D97-AF65-F5344CB8AC3E}">
        <p14:creationId xmlns:p14="http://schemas.microsoft.com/office/powerpoint/2010/main" val="4100477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p:cNvPr>
          <p:cNvSpPr/>
          <p:nvPr/>
        </p:nvSpPr>
        <p:spPr>
          <a:xfrm>
            <a:off x="2165837" y="495581"/>
            <a:ext cx="6705600" cy="923330"/>
          </a:xfrm>
          <a:prstGeom prst="rect">
            <a:avLst/>
          </a:prstGeom>
          <a:noFill/>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Athens</a:t>
            </a:r>
          </a:p>
        </p:txBody>
      </p:sp>
      <p:sp>
        <p:nvSpPr>
          <p:cNvPr id="7" name="Slide Number Placeholder 6"/>
          <p:cNvSpPr>
            <a:spLocks noGrp="1"/>
          </p:cNvSpPr>
          <p:nvPr>
            <p:ph type="sldNum" sz="quarter" idx="12"/>
          </p:nvPr>
        </p:nvSpPr>
        <p:spPr/>
        <p:txBody>
          <a:bodyPr/>
          <a:lstStyle/>
          <a:p>
            <a:fld id="{19371857-6C0F-419C-BE67-A6A3108372AC}" type="slidenum">
              <a:rPr lang="en-US" smtClean="0"/>
              <a:t>22</a:t>
            </a:fld>
            <a:endParaRPr lang="en-US"/>
          </a:p>
        </p:txBody>
      </p:sp>
      <p:sp>
        <p:nvSpPr>
          <p:cNvPr id="14" name="TextBox 13"/>
          <p:cNvSpPr txBox="1"/>
          <p:nvPr/>
        </p:nvSpPr>
        <p:spPr>
          <a:xfrm>
            <a:off x="1523998" y="1418911"/>
            <a:ext cx="7989278" cy="6494085"/>
          </a:xfrm>
          <a:prstGeom prst="rect">
            <a:avLst/>
          </a:prstGeom>
          <a:noFill/>
        </p:spPr>
        <p:txBody>
          <a:bodyPr wrap="square" rtlCol="0">
            <a:spAutoFit/>
          </a:bodyPr>
          <a:lstStyle/>
          <a:p>
            <a:r>
              <a:rPr lang="en-US" sz="3200" dirty="0"/>
              <a:t>Let’s look at Athens. You can find the following information about the cost of housing and much more at the link.</a:t>
            </a:r>
          </a:p>
          <a:p>
            <a:endParaRPr lang="en-US" sz="3200" dirty="0"/>
          </a:p>
          <a:p>
            <a:r>
              <a:rPr lang="en-US" sz="3200" dirty="0">
                <a:solidFill>
                  <a:srgbClr val="FF8300"/>
                </a:solidFill>
              </a:rPr>
              <a:t>Median monthly housing costs $699</a:t>
            </a:r>
          </a:p>
          <a:p>
            <a:r>
              <a:rPr lang="en-US" sz="3200" dirty="0">
                <a:solidFill>
                  <a:srgbClr val="FF8300"/>
                </a:solidFill>
              </a:rPr>
              <a:t>Median rent for a vacant unit $487</a:t>
            </a:r>
          </a:p>
          <a:p>
            <a:r>
              <a:rPr lang="en-US" sz="3200" dirty="0">
                <a:solidFill>
                  <a:srgbClr val="FF8300"/>
                </a:solidFill>
              </a:rPr>
              <a:t>Median price for vacant home for sale $92,035</a:t>
            </a:r>
          </a:p>
          <a:p>
            <a:endParaRPr lang="en-US" sz="3200" dirty="0">
              <a:solidFill>
                <a:srgbClr val="FF8300"/>
              </a:solidFill>
            </a:endParaRPr>
          </a:p>
          <a:p>
            <a:r>
              <a:rPr lang="en-US" sz="3200" dirty="0">
                <a:hlinkClick r:id="rId4"/>
              </a:rPr>
              <a:t>http://www.city-data.com/housing/houses-Athens-Tennessee.html</a:t>
            </a:r>
            <a:r>
              <a:rPr lang="en-US" sz="3200" dirty="0"/>
              <a:t> *use this link to complete the assignment in your </a:t>
            </a:r>
            <a:r>
              <a:rPr lang="en-US" sz="3200"/>
              <a:t>Study Guide!!</a:t>
            </a:r>
            <a:endParaRPr lang="en-US" sz="3200" dirty="0"/>
          </a:p>
          <a:p>
            <a:endParaRPr lang="en-US" sz="3200" dirty="0">
              <a:solidFill>
                <a:srgbClr val="FF8300"/>
              </a:solidFill>
            </a:endParaRPr>
          </a:p>
          <a:p>
            <a:endParaRPr lang="en-US" sz="3200" dirty="0">
              <a:solidFill>
                <a:srgbClr val="FF8300"/>
              </a:solidFill>
            </a:endParaRPr>
          </a:p>
        </p:txBody>
      </p:sp>
    </p:spTree>
    <p:extLst>
      <p:ext uri="{BB962C8B-B14F-4D97-AF65-F5344CB8AC3E}">
        <p14:creationId xmlns:p14="http://schemas.microsoft.com/office/powerpoint/2010/main" val="40114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56648" y="1619864"/>
            <a:ext cx="4909457" cy="4801314"/>
          </a:xfrm>
          <a:prstGeom prst="rect">
            <a:avLst/>
          </a:prstGeom>
          <a:noFill/>
        </p:spPr>
        <p:txBody>
          <a:bodyPr wrap="square" rtlCol="0">
            <a:spAutoFit/>
          </a:bodyPr>
          <a:lstStyle/>
          <a:p>
            <a:r>
              <a:rPr lang="en-US" dirty="0"/>
              <a:t>Renter’s insurance is something your will want to purchase as soon as you move into your new home. It is relatively inexpensive but priceless if disaster should happen to strike. Your landlord is responsible for maintaining the structure but any of the contents that belong to you, like your furniture, electronics, dishes, linens, and decorative items, would all be your responsibility to replace if something happened like a fire, flood, or robbery. Policies can cost as little as $12 a month. Many insurance companies who insure your vehicle can also insure your possessions and give you a discount. Rental insurance rates fluctuate based upon location due to crime rates and environmental risks, total value of your belongings, building age, and scope of coverage. The average renter has $25,000 worth of “stuff”.</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394" y="2395478"/>
            <a:ext cx="4213930" cy="2801815"/>
          </a:xfrm>
          <a:prstGeom prst="rect">
            <a:avLst/>
          </a:prstGeom>
        </p:spPr>
      </p:pic>
      <p:sp>
        <p:nvSpPr>
          <p:cNvPr id="6" name="TextBox 5"/>
          <p:cNvSpPr txBox="1"/>
          <p:nvPr/>
        </p:nvSpPr>
        <p:spPr>
          <a:xfrm>
            <a:off x="2476339" y="641676"/>
            <a:ext cx="3646319" cy="646331"/>
          </a:xfrm>
          <a:prstGeom prst="rect">
            <a:avLst/>
          </a:prstGeom>
          <a:noFill/>
        </p:spPr>
        <p:txBody>
          <a:bodyPr wrap="none" rtlCol="0">
            <a:spAutoFit/>
          </a:bodyPr>
          <a:lstStyle/>
          <a:p>
            <a:r>
              <a:rPr lang="en-US" sz="3600" dirty="0">
                <a:solidFill>
                  <a:srgbClr val="FF8300"/>
                </a:solidFill>
              </a:rPr>
              <a:t>Renter’s Insurance</a:t>
            </a:r>
          </a:p>
        </p:txBody>
      </p:sp>
    </p:spTree>
    <p:extLst>
      <p:ext uri="{BB962C8B-B14F-4D97-AF65-F5344CB8AC3E}">
        <p14:creationId xmlns:p14="http://schemas.microsoft.com/office/powerpoint/2010/main" val="1381669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8706" y="1551073"/>
            <a:ext cx="7430756" cy="2505045"/>
          </a:xfrm>
          <a:prstGeom prst="rect">
            <a:avLst/>
          </a:prstGeom>
        </p:spPr>
        <p:txBody>
          <a:bodyPr wrap="square">
            <a:spAutoFit/>
          </a:bodyPr>
          <a:lstStyle/>
          <a:p>
            <a:pPr>
              <a:lnSpc>
                <a:spcPct val="107000"/>
              </a:lnSpc>
              <a:spcAft>
                <a:spcPts val="800"/>
              </a:spcAft>
            </a:pPr>
            <a:r>
              <a:rPr lang="en-US" dirty="0">
                <a:latin typeface="Calibri Light" panose="020F0302020204030204" pitchFamily="34" charset="0"/>
                <a:ea typeface="PMingLiU"/>
                <a:cs typeface="PMingLiU"/>
                <a:hlinkClick r:id="rId3"/>
              </a:rPr>
              <a:t>Southeast Legal Aid  http://www.selegal.org/leases.htm</a:t>
            </a:r>
            <a:endParaRPr lang="en-US" dirty="0">
              <a:latin typeface="Calibri Light" panose="020F0302020204030204" pitchFamily="34" charset="0"/>
              <a:ea typeface="PMingLiU"/>
              <a:cs typeface="PMingLiU"/>
            </a:endParaRPr>
          </a:p>
          <a:p>
            <a:pPr>
              <a:lnSpc>
                <a:spcPct val="107000"/>
              </a:lnSpc>
              <a:spcAft>
                <a:spcPts val="800"/>
              </a:spcAft>
            </a:pPr>
            <a:r>
              <a:rPr lang="en-US" dirty="0">
                <a:latin typeface="Calibri Light" panose="020F0302020204030204" pitchFamily="34" charset="0"/>
                <a:ea typeface="PMingLiU"/>
                <a:cs typeface="PMingLiU"/>
                <a:hlinkClick r:id="rId4"/>
              </a:rPr>
              <a:t>Legal Aid Society (TN)  www.las.org</a:t>
            </a:r>
            <a:endParaRPr lang="en-US" dirty="0">
              <a:latin typeface="Calibri Light" panose="020F0302020204030204" pitchFamily="34" charset="0"/>
              <a:ea typeface="PMingLiU"/>
              <a:cs typeface="PMingLiU"/>
            </a:endParaRPr>
          </a:p>
          <a:p>
            <a:pPr>
              <a:lnSpc>
                <a:spcPct val="107000"/>
              </a:lnSpc>
              <a:spcAft>
                <a:spcPts val="800"/>
              </a:spcAft>
            </a:pPr>
            <a:r>
              <a:rPr lang="en-US" dirty="0">
                <a:latin typeface="Calibri Light" panose="020F0302020204030204" pitchFamily="34" charset="0"/>
                <a:ea typeface="PMingLiU"/>
                <a:cs typeface="PMingLiU"/>
              </a:rPr>
              <a:t>Apartment affordability calculator </a:t>
            </a:r>
            <a:r>
              <a:rPr lang="en-US" dirty="0">
                <a:latin typeface="Calibri Light" panose="020F0302020204030204" pitchFamily="34" charset="0"/>
                <a:ea typeface="PMingLiU"/>
                <a:cs typeface="PMingLiU"/>
                <a:hlinkClick r:id="rId5"/>
              </a:rPr>
              <a:t>http://www.myapartmentmap.com/affordable_housing/calculator/</a:t>
            </a:r>
            <a:endParaRPr lang="en-US" dirty="0">
              <a:latin typeface="Calibri Light" panose="020F0302020204030204" pitchFamily="34" charset="0"/>
              <a:ea typeface="PMingLiU"/>
              <a:cs typeface="PMingLiU"/>
            </a:endParaRPr>
          </a:p>
          <a:p>
            <a:pPr>
              <a:lnSpc>
                <a:spcPct val="107000"/>
              </a:lnSpc>
              <a:spcAft>
                <a:spcPts val="800"/>
              </a:spcAft>
            </a:pP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6"/>
              </a:rPr>
              <a:t>HUD   https://www.hud.gov/topics/rental_assistance</a:t>
            </a:r>
            <a:endPar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hlinkClick r:id="rId7"/>
              </a:rPr>
              <a:t>http://www.realtor.com/mortgage/tools/rent-or-buy-calculator</a:t>
            </a:r>
            <a:endParaRPr lang="en-US" sz="1400" dirty="0"/>
          </a:p>
          <a:p>
            <a:pPr>
              <a:lnSpc>
                <a:spcPct val="107000"/>
              </a:lnSpc>
              <a:spcAft>
                <a:spcPts val="800"/>
              </a:spcAft>
            </a:pPr>
            <a:endPar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921369" y="615462"/>
            <a:ext cx="3813288" cy="707886"/>
          </a:xfrm>
          <a:prstGeom prst="rect">
            <a:avLst/>
          </a:prstGeom>
          <a:noFill/>
        </p:spPr>
        <p:txBody>
          <a:bodyPr wrap="none" rtlCol="0">
            <a:spAutoFit/>
          </a:bodyPr>
          <a:lstStyle/>
          <a:p>
            <a:r>
              <a:rPr lang="en-US" sz="4000" dirty="0">
                <a:solidFill>
                  <a:srgbClr val="6CC049"/>
                </a:solidFill>
              </a:rPr>
              <a:t>Helpful Websites </a:t>
            </a:r>
          </a:p>
        </p:txBody>
      </p:sp>
    </p:spTree>
    <p:extLst>
      <p:ext uri="{BB962C8B-B14F-4D97-AF65-F5344CB8AC3E}">
        <p14:creationId xmlns:p14="http://schemas.microsoft.com/office/powerpoint/2010/main" val="3265439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9457" y="783771"/>
            <a:ext cx="9470572" cy="1200329"/>
          </a:xfrm>
          <a:prstGeom prst="rect">
            <a:avLst/>
          </a:prstGeom>
          <a:noFill/>
        </p:spPr>
        <p:txBody>
          <a:bodyPr wrap="square" rtlCol="0">
            <a:spAutoFit/>
          </a:bodyPr>
          <a:lstStyle/>
          <a:p>
            <a:r>
              <a:rPr lang="en-US" sz="2400" dirty="0">
                <a:solidFill>
                  <a:srgbClr val="003399"/>
                </a:solidFill>
              </a:rPr>
              <a:t>In summary, you should put a lot of time and thought into deciding your housing needs and what you can afford. And be sure to read all the fine print before signing on the dotted line for your lease! </a:t>
            </a:r>
          </a:p>
        </p:txBody>
      </p:sp>
    </p:spTree>
    <p:extLst>
      <p:ext uri="{BB962C8B-B14F-4D97-AF65-F5344CB8AC3E}">
        <p14:creationId xmlns:p14="http://schemas.microsoft.com/office/powerpoint/2010/main" val="360734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299" y="3477220"/>
            <a:ext cx="5260813" cy="1473925"/>
          </a:xfrm>
          <a:prstGeom prst="rect">
            <a:avLst/>
          </a:prstGeom>
        </p:spPr>
      </p:pic>
      <p:sp>
        <p:nvSpPr>
          <p:cNvPr id="3" name="TextBox 2"/>
          <p:cNvSpPr txBox="1"/>
          <p:nvPr/>
        </p:nvSpPr>
        <p:spPr>
          <a:xfrm>
            <a:off x="3041804" y="1907758"/>
            <a:ext cx="5879805" cy="1323439"/>
          </a:xfrm>
          <a:prstGeom prst="rect">
            <a:avLst/>
          </a:prstGeom>
          <a:noFill/>
        </p:spPr>
        <p:txBody>
          <a:bodyPr wrap="square" rtlCol="0">
            <a:spAutoFit/>
          </a:bodyPr>
          <a:lstStyle/>
          <a:p>
            <a:pPr algn="ctr"/>
            <a:r>
              <a:rPr lang="en-US" sz="3200" dirty="0"/>
              <a:t>Ann A. Berry, Ph.D.</a:t>
            </a:r>
          </a:p>
          <a:p>
            <a:pPr algn="ctr"/>
            <a:r>
              <a:rPr lang="en-US" sz="2400" dirty="0"/>
              <a:t>Professor &amp; Consumer Economics Specialist</a:t>
            </a:r>
          </a:p>
          <a:p>
            <a:pPr algn="ctr"/>
            <a:r>
              <a:rPr lang="en-US" sz="2400" dirty="0"/>
              <a:t>Department of Family &amp; Consumer Sciences</a:t>
            </a:r>
          </a:p>
        </p:txBody>
      </p:sp>
      <p:sp>
        <p:nvSpPr>
          <p:cNvPr id="6" name="TextBox 5"/>
          <p:cNvSpPr txBox="1"/>
          <p:nvPr/>
        </p:nvSpPr>
        <p:spPr>
          <a:xfrm>
            <a:off x="1785265" y="5197169"/>
            <a:ext cx="8392886" cy="955170"/>
          </a:xfrm>
          <a:prstGeom prst="rect">
            <a:avLst/>
          </a:prstGeom>
          <a:noFill/>
        </p:spPr>
        <p:txBody>
          <a:bodyPr wrap="square" rtlCol="0">
            <a:spAutoFit/>
          </a:bodyPr>
          <a:lstStyle/>
          <a:p>
            <a:pPr algn="ctr"/>
            <a:r>
              <a:rPr lang="en-US"/>
              <a:t>The University of Tennessee Extension offers its programs to all eligible persons regardless of race, color, national origin, sex, age or disability and is an Equal Opportunity Employer.</a:t>
            </a:r>
            <a:endParaRPr lang="en-US" dirty="0"/>
          </a:p>
        </p:txBody>
      </p:sp>
    </p:spTree>
    <p:extLst>
      <p:ext uri="{BB962C8B-B14F-4D97-AF65-F5344CB8AC3E}">
        <p14:creationId xmlns:p14="http://schemas.microsoft.com/office/powerpoint/2010/main" val="172419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42045"/>
            <a:ext cx="11764537" cy="142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0" tIns="126960" rIns="9522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a:ln>
                  <a:noFill/>
                </a:ln>
                <a:solidFill>
                  <a:srgbClr val="FF8300"/>
                </a:solidFill>
                <a:effectLst/>
                <a:latin typeface="Arial" panose="020B0604020202020204" pitchFamily="34" charset="0"/>
                <a:cs typeface="Arial" panose="020B0604020202020204" pitchFamily="34" charset="0"/>
              </a:rPr>
              <a:t>On the Move</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200" b="0" i="1" u="none" strike="noStrike" cap="none" normalizeH="0" baseline="0" dirty="0">
                <a:ln>
                  <a:noFill/>
                </a:ln>
                <a:solidFill>
                  <a:srgbClr val="777777"/>
                </a:solidFill>
                <a:effectLst/>
                <a:latin typeface="Arial" panose="020B0604020202020204" pitchFamily="34" charset="0"/>
              </a:rPr>
              <a:t>	Source: </a:t>
            </a:r>
            <a:r>
              <a:rPr kumimoji="0" lang="en-US" altLang="en-US" sz="1200" b="0" i="1" u="none" strike="noStrike" cap="none" normalizeH="0" baseline="0" dirty="0">
                <a:ln>
                  <a:noFill/>
                </a:ln>
                <a:solidFill>
                  <a:srgbClr val="777777"/>
                </a:solidFill>
                <a:effectLst/>
                <a:latin typeface="Arial" panose="020B0604020202020204" pitchFamily="34" charset="0"/>
                <a:hlinkClick r:id="rId2"/>
              </a:rPr>
              <a:t>U.S. Census</a:t>
            </a:r>
            <a:r>
              <a:rPr kumimoji="0" lang="en-US" altLang="en-US" sz="1200" b="0" i="1" u="none" strike="noStrike" cap="none" normalizeH="0" baseline="0" dirty="0">
                <a:ln>
                  <a:noFill/>
                </a:ln>
                <a:solidFill>
                  <a:srgbClr val="777777"/>
                </a:solidFill>
                <a:effectLst/>
                <a:latin typeface="Arial" panose="020B0604020202020204" pitchFamily="34" charset="0"/>
              </a:rPr>
              <a:t>; </a:t>
            </a:r>
            <a:r>
              <a:rPr kumimoji="0" lang="en-US" altLang="en-US" sz="1200" b="0" i="1" u="none" strike="noStrike" cap="none" normalizeH="0" baseline="0" dirty="0">
                <a:ln>
                  <a:noFill/>
                </a:ln>
                <a:solidFill>
                  <a:srgbClr val="777777"/>
                </a:solidFill>
                <a:effectLst/>
                <a:latin typeface="Arial" panose="020B0604020202020204" pitchFamily="34" charset="0"/>
                <a:hlinkClick r:id="rId3"/>
              </a:rPr>
              <a:t>www.smartaboutmoney.org</a:t>
            </a:r>
            <a:endParaRPr kumimoji="0" lang="en-US" altLang="en-US" sz="1200" b="0" i="1" u="none" strike="noStrike" cap="none" normalizeH="0" baseline="0" dirty="0">
              <a:ln>
                <a:noFill/>
              </a:ln>
              <a:solidFill>
                <a:srgbClr val="777777"/>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rgbClr val="777777"/>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Infographic: Average housing mo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913" y="2029496"/>
            <a:ext cx="5267325" cy="4352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01961" y="1126607"/>
            <a:ext cx="5134675" cy="5355312"/>
          </a:xfrm>
          <a:prstGeom prst="rect">
            <a:avLst/>
          </a:prstGeom>
          <a:noFill/>
        </p:spPr>
        <p:txBody>
          <a:bodyPr wrap="none" rtlCol="0">
            <a:spAutoFit/>
          </a:bodyPr>
          <a:lstStyle/>
          <a:p>
            <a:r>
              <a:rPr lang="en-US" dirty="0"/>
              <a:t>As you can see from this graphic, people </a:t>
            </a:r>
          </a:p>
          <a:p>
            <a:r>
              <a:rPr lang="en-US" dirty="0"/>
              <a:t>tend to move a lot during a lifetime. Most</a:t>
            </a:r>
          </a:p>
          <a:p>
            <a:r>
              <a:rPr lang="en-US" dirty="0"/>
              <a:t>of you are just starting out on your own but at 18</a:t>
            </a:r>
          </a:p>
          <a:p>
            <a:r>
              <a:rPr lang="en-US" dirty="0"/>
              <a:t>you can expect to move over </a:t>
            </a:r>
            <a:r>
              <a:rPr lang="en-US" b="1" dirty="0"/>
              <a:t>9 more times</a:t>
            </a:r>
            <a:r>
              <a:rPr lang="en-US" dirty="0"/>
              <a:t>! It is </a:t>
            </a:r>
          </a:p>
          <a:p>
            <a:r>
              <a:rPr lang="en-US" dirty="0"/>
              <a:t>estimated that it costs $1,170 to move locally, or </a:t>
            </a:r>
          </a:p>
          <a:p>
            <a:r>
              <a:rPr lang="en-US" dirty="0"/>
              <a:t>$25-$50 per hour. Moving across the country can </a:t>
            </a:r>
          </a:p>
          <a:p>
            <a:r>
              <a:rPr lang="en-US" dirty="0"/>
              <a:t>average $5,630. To make the best decisions for those</a:t>
            </a:r>
          </a:p>
          <a:p>
            <a:r>
              <a:rPr lang="en-US" dirty="0"/>
              <a:t>9+ moves, there are some basics you need to know</a:t>
            </a:r>
          </a:p>
          <a:p>
            <a:r>
              <a:rPr lang="en-US" dirty="0"/>
              <a:t>before beginning your housing search. In this lesson </a:t>
            </a:r>
          </a:p>
          <a:p>
            <a:r>
              <a:rPr lang="en-US" dirty="0"/>
              <a:t>we are going to focus on the things you need to </a:t>
            </a:r>
          </a:p>
          <a:p>
            <a:r>
              <a:rPr lang="en-US" dirty="0"/>
              <a:t>consider when renting a place to live rather than </a:t>
            </a:r>
          </a:p>
          <a:p>
            <a:r>
              <a:rPr lang="en-US" dirty="0"/>
              <a:t>purchasing a home. However, we will discuss the</a:t>
            </a:r>
          </a:p>
          <a:p>
            <a:r>
              <a:rPr lang="en-US" dirty="0"/>
              <a:t>advantages and disadvantages of both buying and</a:t>
            </a:r>
          </a:p>
          <a:p>
            <a:r>
              <a:rPr lang="en-US" dirty="0"/>
              <a:t>renting.</a:t>
            </a:r>
          </a:p>
          <a:p>
            <a:endParaRPr lang="en-US" dirty="0"/>
          </a:p>
          <a:p>
            <a:r>
              <a:rPr lang="en-US" dirty="0"/>
              <a:t>When you think you are ready to purchase a home,</a:t>
            </a:r>
          </a:p>
          <a:p>
            <a:r>
              <a:rPr lang="en-US" dirty="0"/>
              <a:t>consider attending a first-time Home Buyer </a:t>
            </a:r>
          </a:p>
          <a:p>
            <a:r>
              <a:rPr lang="en-US" dirty="0"/>
              <a:t>Education Class taught by a UT Extension agent in</a:t>
            </a:r>
          </a:p>
          <a:p>
            <a:r>
              <a:rPr lang="en-US" dirty="0"/>
              <a:t>your area before you begin the mortgage process.</a:t>
            </a:r>
          </a:p>
        </p:txBody>
      </p:sp>
    </p:spTree>
    <p:extLst>
      <p:ext uri="{BB962C8B-B14F-4D97-AF65-F5344CB8AC3E}">
        <p14:creationId xmlns:p14="http://schemas.microsoft.com/office/powerpoint/2010/main" val="309591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86" y="571500"/>
            <a:ext cx="9650185" cy="3416320"/>
          </a:xfrm>
          <a:prstGeom prst="rect">
            <a:avLst/>
          </a:prstGeom>
          <a:noFill/>
        </p:spPr>
        <p:txBody>
          <a:bodyPr wrap="square" rtlCol="0">
            <a:spAutoFit/>
          </a:bodyPr>
          <a:lstStyle/>
          <a:p>
            <a:r>
              <a:rPr lang="en-US" dirty="0"/>
              <a:t>Finding a place to live that fits your budget and lifestyle is very important at any stage of your life. When you are first starting out your housing options may be limited, whether by your budget or by where you live and what is available. </a:t>
            </a:r>
          </a:p>
          <a:p>
            <a:endParaRPr lang="en-US" dirty="0"/>
          </a:p>
          <a:p>
            <a:r>
              <a:rPr lang="en-US" dirty="0"/>
              <a:t>Questions you need to consider no matter whether you want to rent or own your home:</a:t>
            </a:r>
          </a:p>
          <a:p>
            <a:endParaRPr lang="en-US" dirty="0"/>
          </a:p>
          <a:p>
            <a:r>
              <a:rPr lang="en-US" dirty="0"/>
              <a:t>Will you be staying in your home town?</a:t>
            </a:r>
          </a:p>
          <a:p>
            <a:r>
              <a:rPr lang="en-US" dirty="0"/>
              <a:t>Will you be moving to go to college?</a:t>
            </a:r>
          </a:p>
          <a:p>
            <a:r>
              <a:rPr lang="en-US" dirty="0"/>
              <a:t>Will you be moving to start a new job?</a:t>
            </a:r>
          </a:p>
          <a:p>
            <a:r>
              <a:rPr lang="en-US" dirty="0"/>
              <a:t>Will you be living with a roommate?</a:t>
            </a:r>
          </a:p>
          <a:p>
            <a:r>
              <a:rPr lang="en-US" dirty="0"/>
              <a:t>Do you have pets?</a:t>
            </a:r>
          </a:p>
          <a:p>
            <a:r>
              <a:rPr lang="en-US" dirty="0"/>
              <a:t>Do you have money set aside for moving expenses?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1162" y="2440913"/>
            <a:ext cx="3930545" cy="24416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700" y="4132383"/>
            <a:ext cx="3455378" cy="2303585"/>
          </a:xfrm>
          <a:prstGeom prst="rect">
            <a:avLst/>
          </a:prstGeom>
        </p:spPr>
      </p:pic>
    </p:spTree>
    <p:extLst>
      <p:ext uri="{BB962C8B-B14F-4D97-AF65-F5344CB8AC3E}">
        <p14:creationId xmlns:p14="http://schemas.microsoft.com/office/powerpoint/2010/main" val="48212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Up Arrow 72"/>
          <p:cNvSpPr/>
          <p:nvPr/>
        </p:nvSpPr>
        <p:spPr>
          <a:xfrm>
            <a:off x="5629407" y="4557591"/>
            <a:ext cx="43532" cy="321123"/>
          </a:xfrm>
          <a:prstGeom prst="upArrow">
            <a:avLst/>
          </a:prstGeom>
          <a:solidFill>
            <a:schemeClr val="accent6">
              <a:lumMod val="75000"/>
            </a:scheme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p:cNvSpPr txBox="1"/>
          <p:nvPr/>
        </p:nvSpPr>
        <p:spPr>
          <a:xfrm>
            <a:off x="5524500" y="508168"/>
            <a:ext cx="6305174" cy="5909310"/>
          </a:xfrm>
          <a:prstGeom prst="rect">
            <a:avLst/>
          </a:prstGeom>
          <a:noFill/>
        </p:spPr>
        <p:txBody>
          <a:bodyPr wrap="square" rtlCol="0">
            <a:spAutoFit/>
          </a:bodyPr>
          <a:lstStyle/>
          <a:p>
            <a:r>
              <a:rPr lang="en-US" dirty="0"/>
              <a:t>Purchasing a home requires commitment to save money for a down payment and closing costs. Most lenders require 20% of the loan amount for the down payment. Also, a good credit history with a good credit score is required to get the best mortgage rates. THDA (Tennessee Housing Development Agency) offers loans to first-time home buyers and they require a minimum credit score of 640. Lenders want to see that you have steady employment, too. </a:t>
            </a:r>
          </a:p>
          <a:p>
            <a:endParaRPr lang="en-US" dirty="0"/>
          </a:p>
          <a:p>
            <a:r>
              <a:rPr lang="en-US" dirty="0"/>
              <a:t>Renting might be the better option if you are just starting out working and don’t know how long you plan to be in the area. If you are not sure of your future plans, homeownership may no be your best option right now, so you should consider renting. Many rental companies run a credit check on you before renting to you. Even renting a house or apartment will require you have some money saved up for moving expenses. We will go into those in detail.</a:t>
            </a:r>
          </a:p>
          <a:p>
            <a:endParaRPr lang="en-US" dirty="0"/>
          </a:p>
          <a:p>
            <a:r>
              <a:rPr lang="en-US" dirty="0"/>
              <a:t>You can visit this website to compare the cost of buying vs renting</a:t>
            </a:r>
          </a:p>
          <a:p>
            <a:r>
              <a:rPr lang="en-US" dirty="0">
                <a:hlinkClick r:id="rId3"/>
              </a:rPr>
              <a:t>http://www.realtor.com/mortgage/tools/rent-or-buy-calculator/</a:t>
            </a:r>
            <a:endParaRPr lang="en-US" dirty="0"/>
          </a:p>
          <a:p>
            <a:endParaRPr lang="en-US" dirty="0"/>
          </a:p>
        </p:txBody>
      </p:sp>
      <p:sp>
        <p:nvSpPr>
          <p:cNvPr id="72" name="TextBox 71"/>
          <p:cNvSpPr txBox="1"/>
          <p:nvPr/>
        </p:nvSpPr>
        <p:spPr>
          <a:xfrm>
            <a:off x="1206500" y="1016000"/>
            <a:ext cx="3611758" cy="1754326"/>
          </a:xfrm>
          <a:prstGeom prst="rect">
            <a:avLst/>
          </a:prstGeom>
          <a:noFill/>
        </p:spPr>
        <p:txBody>
          <a:bodyPr wrap="none" rtlCol="0">
            <a:spAutoFit/>
          </a:bodyPr>
          <a:lstStyle/>
          <a:p>
            <a:r>
              <a:rPr lang="en-US" b="1" dirty="0"/>
              <a:t>Purchase a home</a:t>
            </a:r>
          </a:p>
          <a:p>
            <a:r>
              <a:rPr lang="en-US" dirty="0"/>
              <a:t>Money for down payment</a:t>
            </a:r>
          </a:p>
          <a:p>
            <a:r>
              <a:rPr lang="en-US" dirty="0"/>
              <a:t>Good Credit Score (640 minimum)</a:t>
            </a:r>
          </a:p>
          <a:p>
            <a:r>
              <a:rPr lang="en-US" dirty="0"/>
              <a:t>Steady job</a:t>
            </a:r>
          </a:p>
          <a:p>
            <a:r>
              <a:rPr lang="en-US" dirty="0"/>
              <a:t>Plan to be in location at least 5 years</a:t>
            </a:r>
          </a:p>
          <a:p>
            <a:endParaRPr lang="en-US" dirty="0"/>
          </a:p>
        </p:txBody>
      </p:sp>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58830">
            <a:off x="75425" y="4248202"/>
            <a:ext cx="4055137" cy="2578100"/>
          </a:xfrm>
          <a:prstGeom prst="rect">
            <a:avLst/>
          </a:prstGeom>
          <a:ln>
            <a:noFill/>
          </a:ln>
          <a:effectLst>
            <a:softEdge rad="635000"/>
          </a:effectLst>
        </p:spPr>
      </p:pic>
      <p:sp>
        <p:nvSpPr>
          <p:cNvPr id="75" name="TextBox 74"/>
          <p:cNvSpPr txBox="1"/>
          <p:nvPr/>
        </p:nvSpPr>
        <p:spPr>
          <a:xfrm>
            <a:off x="2254566" y="2876407"/>
            <a:ext cx="3269934" cy="1477328"/>
          </a:xfrm>
          <a:prstGeom prst="rect">
            <a:avLst/>
          </a:prstGeom>
          <a:noFill/>
        </p:spPr>
        <p:txBody>
          <a:bodyPr wrap="none" rtlCol="0">
            <a:spAutoFit/>
          </a:bodyPr>
          <a:lstStyle/>
          <a:p>
            <a:r>
              <a:rPr lang="en-US" b="1" dirty="0"/>
              <a:t>Rent</a:t>
            </a:r>
          </a:p>
          <a:p>
            <a:r>
              <a:rPr lang="en-US" dirty="0"/>
              <a:t>New job</a:t>
            </a:r>
          </a:p>
          <a:p>
            <a:r>
              <a:rPr lang="en-US" dirty="0"/>
              <a:t>Not sure how long will be in area</a:t>
            </a:r>
          </a:p>
          <a:p>
            <a:r>
              <a:rPr lang="en-US" dirty="0"/>
              <a:t>Poor credit</a:t>
            </a:r>
          </a:p>
          <a:p>
            <a:r>
              <a:rPr lang="en-US" dirty="0"/>
              <a:t>Little or no savings</a:t>
            </a:r>
          </a:p>
        </p:txBody>
      </p:sp>
    </p:spTree>
    <p:extLst>
      <p:ext uri="{BB962C8B-B14F-4D97-AF65-F5344CB8AC3E}">
        <p14:creationId xmlns:p14="http://schemas.microsoft.com/office/powerpoint/2010/main" val="75490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CC049"/>
                </a:solidFill>
              </a:rPr>
              <a:t>Pros and Cons of Buying</a:t>
            </a:r>
          </a:p>
        </p:txBody>
      </p:sp>
      <p:sp>
        <p:nvSpPr>
          <p:cNvPr id="3" name="Text Placeholder 2"/>
          <p:cNvSpPr>
            <a:spLocks noGrp="1"/>
          </p:cNvSpPr>
          <p:nvPr>
            <p:ph type="body" idx="1"/>
          </p:nvPr>
        </p:nvSpPr>
        <p:spPr/>
        <p:txBody>
          <a:bodyPr/>
          <a:lstStyle/>
          <a:p>
            <a:r>
              <a:rPr lang="en-US" dirty="0"/>
              <a:t>Potential Advantages	</a:t>
            </a:r>
          </a:p>
        </p:txBody>
      </p:sp>
      <p:sp>
        <p:nvSpPr>
          <p:cNvPr id="4" name="Content Placeholder 3"/>
          <p:cNvSpPr>
            <a:spLocks noGrp="1"/>
          </p:cNvSpPr>
          <p:nvPr>
            <p:ph sz="half" idx="2"/>
          </p:nvPr>
        </p:nvSpPr>
        <p:spPr/>
        <p:txBody>
          <a:bodyPr/>
          <a:lstStyle/>
          <a:p>
            <a:r>
              <a:rPr lang="en-US" dirty="0"/>
              <a:t>Typically increase in value over time</a:t>
            </a:r>
          </a:p>
          <a:p>
            <a:r>
              <a:rPr lang="en-US" dirty="0"/>
              <a:t>Home equity can be used to help with future financial goals</a:t>
            </a:r>
          </a:p>
          <a:p>
            <a:r>
              <a:rPr lang="en-US" dirty="0"/>
              <a:t>Pride in homeownership</a:t>
            </a:r>
          </a:p>
          <a:p>
            <a:r>
              <a:rPr lang="en-US" dirty="0"/>
              <a:t>You control the décor and remodeling</a:t>
            </a:r>
          </a:p>
          <a:p>
            <a:r>
              <a:rPr lang="en-US" dirty="0"/>
              <a:t>Tax deductions</a:t>
            </a:r>
          </a:p>
        </p:txBody>
      </p:sp>
      <p:sp>
        <p:nvSpPr>
          <p:cNvPr id="5" name="Text Placeholder 4"/>
          <p:cNvSpPr>
            <a:spLocks noGrp="1"/>
          </p:cNvSpPr>
          <p:nvPr>
            <p:ph type="body" sz="quarter" idx="3"/>
          </p:nvPr>
        </p:nvSpPr>
        <p:spPr/>
        <p:txBody>
          <a:bodyPr/>
          <a:lstStyle/>
          <a:p>
            <a:r>
              <a:rPr lang="en-US" dirty="0"/>
              <a:t>Potential Disadvantages</a:t>
            </a:r>
          </a:p>
        </p:txBody>
      </p:sp>
      <p:sp>
        <p:nvSpPr>
          <p:cNvPr id="6" name="Content Placeholder 5"/>
          <p:cNvSpPr>
            <a:spLocks noGrp="1"/>
          </p:cNvSpPr>
          <p:nvPr>
            <p:ph sz="quarter" idx="4"/>
          </p:nvPr>
        </p:nvSpPr>
        <p:spPr/>
        <p:txBody>
          <a:bodyPr>
            <a:normAutofit fontScale="92500"/>
          </a:bodyPr>
          <a:lstStyle/>
          <a:p>
            <a:r>
              <a:rPr lang="en-US" dirty="0"/>
              <a:t>It is a long-term financial commitment</a:t>
            </a:r>
          </a:p>
          <a:p>
            <a:r>
              <a:rPr lang="en-US" dirty="0"/>
              <a:t>You have to make all repairs and maintenance</a:t>
            </a:r>
          </a:p>
          <a:p>
            <a:r>
              <a:rPr lang="en-US" dirty="0"/>
              <a:t>Requires a considerable amount of money for down payment, closing costs and moving expenses</a:t>
            </a:r>
          </a:p>
          <a:p>
            <a:r>
              <a:rPr lang="en-US" dirty="0"/>
              <a:t>Can be difficult to sell quickly if you need to move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40843">
            <a:off x="4091701" y="5318070"/>
            <a:ext cx="1847131" cy="12231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784" y="593503"/>
            <a:ext cx="1371600" cy="1499616"/>
          </a:xfrm>
          <a:prstGeom prst="rect">
            <a:avLst/>
          </a:prstGeom>
        </p:spPr>
      </p:pic>
    </p:spTree>
    <p:extLst>
      <p:ext uri="{BB962C8B-B14F-4D97-AF65-F5344CB8AC3E}">
        <p14:creationId xmlns:p14="http://schemas.microsoft.com/office/powerpoint/2010/main" val="180665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CC049"/>
                </a:solidFill>
              </a:rPr>
              <a:t>Pros and Cons of Renting</a:t>
            </a:r>
          </a:p>
        </p:txBody>
      </p:sp>
      <p:sp>
        <p:nvSpPr>
          <p:cNvPr id="3" name="Text Placeholder 2"/>
          <p:cNvSpPr>
            <a:spLocks noGrp="1"/>
          </p:cNvSpPr>
          <p:nvPr>
            <p:ph type="body" idx="1"/>
          </p:nvPr>
        </p:nvSpPr>
        <p:spPr/>
        <p:txBody>
          <a:bodyPr/>
          <a:lstStyle/>
          <a:p>
            <a:r>
              <a:rPr lang="en-US" dirty="0"/>
              <a:t>Potential Advantages</a:t>
            </a:r>
          </a:p>
        </p:txBody>
      </p:sp>
      <p:sp>
        <p:nvSpPr>
          <p:cNvPr id="4" name="Content Placeholder 3"/>
          <p:cNvSpPr>
            <a:spLocks noGrp="1"/>
          </p:cNvSpPr>
          <p:nvPr>
            <p:ph sz="half" idx="2"/>
          </p:nvPr>
        </p:nvSpPr>
        <p:spPr/>
        <p:txBody>
          <a:bodyPr>
            <a:normAutofit lnSpcReduction="10000"/>
          </a:bodyPr>
          <a:lstStyle/>
          <a:p>
            <a:r>
              <a:rPr lang="en-US" dirty="0"/>
              <a:t>Short-term commitment. Easier to move on a short notice than if you were purchasing your home.</a:t>
            </a:r>
          </a:p>
          <a:p>
            <a:r>
              <a:rPr lang="en-US" dirty="0"/>
              <a:t>The landlord is responsible for repairs and maintenance.</a:t>
            </a:r>
          </a:p>
          <a:p>
            <a:r>
              <a:rPr lang="en-US" dirty="0"/>
              <a:t>While they can be expensive, move-in deposits are lower than the down payment and closing costs for purchasing a home.</a:t>
            </a:r>
          </a:p>
        </p:txBody>
      </p:sp>
      <p:sp>
        <p:nvSpPr>
          <p:cNvPr id="5" name="Text Placeholder 4"/>
          <p:cNvSpPr>
            <a:spLocks noGrp="1"/>
          </p:cNvSpPr>
          <p:nvPr>
            <p:ph type="body" sz="quarter" idx="3"/>
          </p:nvPr>
        </p:nvSpPr>
        <p:spPr/>
        <p:txBody>
          <a:bodyPr/>
          <a:lstStyle/>
          <a:p>
            <a:r>
              <a:rPr lang="en-US" dirty="0"/>
              <a:t>Potential Disadvantages</a:t>
            </a:r>
          </a:p>
        </p:txBody>
      </p:sp>
      <p:sp>
        <p:nvSpPr>
          <p:cNvPr id="6" name="Content Placeholder 5"/>
          <p:cNvSpPr>
            <a:spLocks noGrp="1"/>
          </p:cNvSpPr>
          <p:nvPr>
            <p:ph sz="quarter" idx="4"/>
          </p:nvPr>
        </p:nvSpPr>
        <p:spPr/>
        <p:txBody>
          <a:bodyPr/>
          <a:lstStyle/>
          <a:p>
            <a:r>
              <a:rPr lang="en-US" dirty="0"/>
              <a:t>You are not building any equity while paying rent.</a:t>
            </a:r>
          </a:p>
          <a:p>
            <a:r>
              <a:rPr lang="en-US" dirty="0"/>
              <a:t>No tax advantages.</a:t>
            </a:r>
          </a:p>
          <a:p>
            <a:r>
              <a:rPr lang="en-US" dirty="0"/>
              <a:t>Rent will probably increase from year to year.</a:t>
            </a:r>
          </a:p>
          <a:p>
            <a:r>
              <a:rPr lang="en-US" dirty="0"/>
              <a:t>May have restrictions on noise, pets, guests, etc.</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287" y="5180966"/>
            <a:ext cx="2590800" cy="1677034"/>
          </a:xfrm>
          <a:prstGeom prst="rect">
            <a:avLst/>
          </a:prstGeom>
          <a:noFill/>
        </p:spPr>
      </p:pic>
    </p:spTree>
    <p:extLst>
      <p:ext uri="{BB962C8B-B14F-4D97-AF65-F5344CB8AC3E}">
        <p14:creationId xmlns:p14="http://schemas.microsoft.com/office/powerpoint/2010/main" val="117375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225" y="2171977"/>
            <a:ext cx="2526053" cy="1574336"/>
          </a:xfrm>
          <a:prstGeom prst="rect">
            <a:avLst/>
          </a:prstGeom>
        </p:spPr>
      </p:pic>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879" y="4667790"/>
            <a:ext cx="2046399" cy="1575702"/>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5689" y="4881824"/>
            <a:ext cx="2046349" cy="1361668"/>
          </a:xfrm>
          <a:prstGeom prst="rect">
            <a:avLst/>
          </a:prstGeom>
        </p:spPr>
      </p:pic>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2507" y="3169282"/>
            <a:ext cx="2020382" cy="1498508"/>
          </a:xfrm>
          <a:prstGeom prst="rect">
            <a:avLst/>
          </a:prstGeom>
        </p:spPr>
      </p:pic>
      <p:pic>
        <p:nvPicPr>
          <p:cNvPr id="89" name="Picture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958" y="452276"/>
            <a:ext cx="1612392" cy="1728216"/>
          </a:xfrm>
          <a:prstGeom prst="rect">
            <a:avLst/>
          </a:prstGeom>
        </p:spPr>
      </p:pic>
      <p:sp>
        <p:nvSpPr>
          <p:cNvPr id="90" name="TextBox 89"/>
          <p:cNvSpPr txBox="1"/>
          <p:nvPr/>
        </p:nvSpPr>
        <p:spPr>
          <a:xfrm>
            <a:off x="2238482" y="327170"/>
            <a:ext cx="9732151" cy="923330"/>
          </a:xfrm>
          <a:prstGeom prst="rect">
            <a:avLst/>
          </a:prstGeom>
          <a:noFill/>
        </p:spPr>
        <p:txBody>
          <a:bodyPr wrap="none" rtlCol="0">
            <a:spAutoFit/>
          </a:bodyPr>
          <a:lstStyle/>
          <a:p>
            <a:r>
              <a:rPr lang="en-US" dirty="0"/>
              <a:t>Garage apartments, large apartment complexes with pools and workout rooms, trailers, duplexes and </a:t>
            </a:r>
          </a:p>
          <a:p>
            <a:r>
              <a:rPr lang="en-US" dirty="0"/>
              <a:t>single-family homes can all be choices in some areas that will be available to rent to keep a roof over</a:t>
            </a:r>
          </a:p>
          <a:p>
            <a:r>
              <a:rPr lang="en-US" dirty="0"/>
              <a:t>your head.</a:t>
            </a:r>
          </a:p>
        </p:txBody>
      </p:sp>
      <p:pic>
        <p:nvPicPr>
          <p:cNvPr id="91" name="Picture 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6064" y="1811785"/>
            <a:ext cx="2906118" cy="2338754"/>
          </a:xfrm>
          <a:prstGeom prst="rect">
            <a:avLst/>
          </a:prstGeom>
        </p:spPr>
      </p:pic>
    </p:spTree>
    <p:extLst>
      <p:ext uri="{BB962C8B-B14F-4D97-AF65-F5344CB8AC3E}">
        <p14:creationId xmlns:p14="http://schemas.microsoft.com/office/powerpoint/2010/main" val="402470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CC049"/>
                </a:solidFill>
              </a:rPr>
              <a:t>Pros and Cons of Renting an </a:t>
            </a:r>
            <a:r>
              <a:rPr lang="en-US" b="1" dirty="0">
                <a:solidFill>
                  <a:srgbClr val="FF8300"/>
                </a:solidFill>
              </a:rPr>
              <a:t>Apartment</a:t>
            </a:r>
          </a:p>
        </p:txBody>
      </p:sp>
      <p:sp>
        <p:nvSpPr>
          <p:cNvPr id="3" name="Text Placeholder 2"/>
          <p:cNvSpPr>
            <a:spLocks noGrp="1"/>
          </p:cNvSpPr>
          <p:nvPr>
            <p:ph type="body" idx="1"/>
          </p:nvPr>
        </p:nvSpPr>
        <p:spPr/>
        <p:txBody>
          <a:bodyPr/>
          <a:lstStyle/>
          <a:p>
            <a:r>
              <a:rPr lang="en-US" dirty="0"/>
              <a:t>Pros</a:t>
            </a:r>
          </a:p>
        </p:txBody>
      </p:sp>
      <p:sp>
        <p:nvSpPr>
          <p:cNvPr id="4" name="Content Placeholder 3"/>
          <p:cNvSpPr>
            <a:spLocks noGrp="1"/>
          </p:cNvSpPr>
          <p:nvPr>
            <p:ph sz="half" idx="2"/>
          </p:nvPr>
        </p:nvSpPr>
        <p:spPr/>
        <p:txBody>
          <a:bodyPr>
            <a:normAutofit/>
          </a:bodyPr>
          <a:lstStyle/>
          <a:p>
            <a:r>
              <a:rPr lang="en-US" dirty="0"/>
              <a:t>Secure and private entry to the building</a:t>
            </a:r>
          </a:p>
          <a:p>
            <a:r>
              <a:rPr lang="en-US" dirty="0"/>
              <a:t>Greater chance of responsive landlord or property manager</a:t>
            </a:r>
          </a:p>
          <a:p>
            <a:r>
              <a:rPr lang="en-US" dirty="0"/>
              <a:t>May have pool or workout area</a:t>
            </a:r>
          </a:p>
        </p:txBody>
      </p:sp>
      <p:sp>
        <p:nvSpPr>
          <p:cNvPr id="5" name="Text Placeholder 4"/>
          <p:cNvSpPr>
            <a:spLocks noGrp="1"/>
          </p:cNvSpPr>
          <p:nvPr>
            <p:ph type="body" sz="quarter" idx="3"/>
          </p:nvPr>
        </p:nvSpPr>
        <p:spPr/>
        <p:txBody>
          <a:bodyPr/>
          <a:lstStyle/>
          <a:p>
            <a:r>
              <a:rPr lang="en-US" dirty="0"/>
              <a:t>Cons</a:t>
            </a:r>
          </a:p>
        </p:txBody>
      </p:sp>
      <p:sp>
        <p:nvSpPr>
          <p:cNvPr id="6" name="Content Placeholder 5"/>
          <p:cNvSpPr>
            <a:spLocks noGrp="1"/>
          </p:cNvSpPr>
          <p:nvPr>
            <p:ph sz="quarter" idx="4"/>
          </p:nvPr>
        </p:nvSpPr>
        <p:spPr/>
        <p:txBody>
          <a:bodyPr/>
          <a:lstStyle/>
          <a:p>
            <a:r>
              <a:rPr lang="en-US" dirty="0"/>
              <a:t>Shared space with all other residents—laundry rooms, etc.</a:t>
            </a:r>
          </a:p>
          <a:p>
            <a:r>
              <a:rPr lang="en-US" dirty="0"/>
              <a:t>May have noise issues</a:t>
            </a:r>
          </a:p>
          <a:p>
            <a:r>
              <a:rPr lang="en-US" dirty="0"/>
              <a:t>Pets may not be allowed</a:t>
            </a:r>
          </a:p>
        </p:txBody>
      </p:sp>
    </p:spTree>
    <p:extLst>
      <p:ext uri="{BB962C8B-B14F-4D97-AF65-F5344CB8AC3E}">
        <p14:creationId xmlns:p14="http://schemas.microsoft.com/office/powerpoint/2010/main" val="2907182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4334</TotalTime>
  <Words>3164</Words>
  <Application>Microsoft Macintosh PowerPoint</Application>
  <PresentationFormat>Widescreen</PresentationFormat>
  <Paragraphs>237</Paragraphs>
  <Slides>26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Keeping a Roof Over Your Head</vt:lpstr>
      <vt:lpstr>You will need to complete a study guide with this lesson. If you don’t already have a printed study guide for the lesson, please print one now by opening the Keeping a Roof over Your Head folder, clicking on Study Guide, and printing. When you are done with the lesson, you will need to show your study guide to your counselor.</vt:lpstr>
      <vt:lpstr>PowerPoint Presentation</vt:lpstr>
      <vt:lpstr>PowerPoint Presentation</vt:lpstr>
      <vt:lpstr>PowerPoint Presentation</vt:lpstr>
      <vt:lpstr>Pros and Cons of Buying</vt:lpstr>
      <vt:lpstr>Pros and Cons of Renting</vt:lpstr>
      <vt:lpstr>PowerPoint Presentation</vt:lpstr>
      <vt:lpstr>Pros and Cons of Renting an Apartment</vt:lpstr>
      <vt:lpstr>Pros and Cons of Renting a House</vt:lpstr>
      <vt:lpstr>Choosing Your Home</vt:lpstr>
      <vt:lpstr>Costs of Keeping a Roof over Your Head</vt:lpstr>
      <vt:lpstr>Costs of Moving</vt:lpstr>
      <vt:lpstr>Landlord Rights and Responsibilities</vt:lpstr>
      <vt:lpstr>Tenant Rights and Responsibilities</vt:lpstr>
      <vt:lpstr>Types of Leases</vt:lpstr>
      <vt:lpstr>What to look for in a lease</vt:lpstr>
      <vt:lpstr>More about Leases and Security Deposits</vt:lpstr>
      <vt:lpstr>When you can’t pay 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a Roof over Your Head Presentation</dc:title>
  <dc:creator>Ann A Berry</dc:creator>
  <cp:lastModifiedBy>Clark, Joel</cp:lastModifiedBy>
  <cp:revision>301</cp:revision>
  <cp:lastPrinted>2019-08-22T20:29:25Z</cp:lastPrinted>
  <dcterms:created xsi:type="dcterms:W3CDTF">2017-07-10T20:19:46Z</dcterms:created>
  <dcterms:modified xsi:type="dcterms:W3CDTF">2024-02-14T16:35:08Z</dcterms:modified>
  <cp:contentStatus/>
</cp:coreProperties>
</file>